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12192000"/>
  <p:notesSz cx="6858000" cy="9144000"/>
  <p:embeddedFontLst>
    <p:embeddedFont>
      <p:font typeface="Garamond"/>
      <p:regular r:id="rId50"/>
      <p:bold r:id="rId51"/>
      <p:italic r:id="rId52"/>
      <p:boldItalic r:id="rId53"/>
    </p:embeddedFont>
    <p:embeddedFont>
      <p:font typeface="Roboto Mono"/>
      <p:regular r:id="rId54"/>
      <p:bold r:id="rId55"/>
      <p:italic r:id="rId56"/>
      <p:boldItalic r:id="rId57"/>
    </p:embeddedFont>
    <p:embeddedFont>
      <p:font typeface="Merriweathe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420542-1AD9-4DCF-80F0-1AEDE6C91562}">
  <a:tblStyle styleId="{A3420542-1AD9-4DCF-80F0-1AEDE6C915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Merriweathe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aramond-bold.fntdata"/><Relationship Id="rId50" Type="http://schemas.openxmlformats.org/officeDocument/2006/relationships/font" Target="fonts/Garamond-regular.fntdata"/><Relationship Id="rId53" Type="http://schemas.openxmlformats.org/officeDocument/2006/relationships/font" Target="fonts/Garamond-boldItalic.fntdata"/><Relationship Id="rId52" Type="http://schemas.openxmlformats.org/officeDocument/2006/relationships/font" Target="fonts/Garamond-italic.fntdata"/><Relationship Id="rId11" Type="http://schemas.openxmlformats.org/officeDocument/2006/relationships/slide" Target="slides/slide5.xml"/><Relationship Id="rId55" Type="http://schemas.openxmlformats.org/officeDocument/2006/relationships/font" Target="fonts/RobotoMono-bold.fntdata"/><Relationship Id="rId10" Type="http://schemas.openxmlformats.org/officeDocument/2006/relationships/slide" Target="slides/slide4.xml"/><Relationship Id="rId54" Type="http://schemas.openxmlformats.org/officeDocument/2006/relationships/font" Target="fonts/RobotoMono-regular.fntdata"/><Relationship Id="rId13" Type="http://schemas.openxmlformats.org/officeDocument/2006/relationships/slide" Target="slides/slide7.xml"/><Relationship Id="rId57" Type="http://schemas.openxmlformats.org/officeDocument/2006/relationships/font" Target="fonts/RobotoMono-boldItalic.fntdata"/><Relationship Id="rId12" Type="http://schemas.openxmlformats.org/officeDocument/2006/relationships/slide" Target="slides/slide6.xml"/><Relationship Id="rId56" Type="http://schemas.openxmlformats.org/officeDocument/2006/relationships/font" Target="fonts/RobotoMono-italic.fntdata"/><Relationship Id="rId15" Type="http://schemas.openxmlformats.org/officeDocument/2006/relationships/slide" Target="slides/slide9.xml"/><Relationship Id="rId59" Type="http://schemas.openxmlformats.org/officeDocument/2006/relationships/font" Target="fonts/Merriweather-bold.fntdata"/><Relationship Id="rId14" Type="http://schemas.openxmlformats.org/officeDocument/2006/relationships/slide" Target="slides/slide8.xml"/><Relationship Id="rId58" Type="http://schemas.openxmlformats.org/officeDocument/2006/relationships/font" Target="fonts/Merriweather-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IE"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34" name="Google Shape;23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9a069ebf9_0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9a069ebf9_0_5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09a069ebf9_0_5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9a069ebf9_0_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9a069ebf9_0_5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109a069ebf9_0_5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9a069ebf9_0_9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9a069ebf9_0_9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109a069ebf9_0_9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9a069ebf9_0_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9a069ebf9_0_5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109a069ebf9_0_5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9a069ebf9_0_5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09a069ebf9_0_5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09a069ebf9_0_5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9a069ebf9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9a069ebf9_0_5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109a069ebf9_0_5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9a069ebf9_0_5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9a069ebf9_0_5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109a069ebf9_0_5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9a069ebf9_0_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9a069ebf9_0_5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109a069ebf9_0_5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9a069ebf9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9a069ebf9_0_5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09a069ebf9_0_5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9a069ebf9_0_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9a069ebf9_0_6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109a069ebf9_0_6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9a069ebf9_0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9a069ebf9_0_4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09a069ebf9_0_4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9a069ebf9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9a069ebf9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109a069ebf9_0_6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9a069ebf9_0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09a069ebf9_0_6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109a069ebf9_0_6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9a069ebf9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9a069ebf9_0_6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109a069ebf9_0_6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9a069ebf9_0_6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9a069ebf9_0_6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109a069ebf9_0_6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9a069ebf9_0_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9a069ebf9_0_6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109a069ebf9_0_6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9a069ebf9_0_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9a069ebf9_0_6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09a069ebf9_0_6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9a069ebf9_0_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9a069ebf9_0_6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109a069ebf9_0_6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9a069ebf9_0_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09a069ebf9_0_6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109a069ebf9_0_6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9a069ebf9_0_6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9a069ebf9_0_6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09a069ebf9_0_6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9a069ebf9_0_6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09a069ebf9_0_6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109a069ebf9_0_6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9a069ebf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9a069ebf9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09a069ebf9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9a069ebf9_0_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9a069ebf9_0_6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109a069ebf9_0_6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9a069ebf9_0_9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9a069ebf9_0_9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109a069ebf9_0_9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9a069ebf9_0_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09a069ebf9_0_6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109a069ebf9_0_6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09a069ebf9_0_7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09a069ebf9_0_7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109a069ebf9_0_7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9a069ebf9_0_7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09a069ebf9_0_7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109a069ebf9_0_7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9a069ebf9_0_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09a069ebf9_0_7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109a069ebf9_0_7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9a069ebf9_0_7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9a069ebf9_0_7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109a069ebf9_0_7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09a069ebf9_0_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09a069ebf9_0_7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109a069ebf9_0_7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9a069ebf9_0_10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09a069ebf9_0_10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109a069ebf9_0_10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9a069ebf9_0_1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9a069ebf9_0_10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109a069ebf9_0_10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9a069ebf9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9a069ebf9_0_2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109a069ebf9_0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09a069ebf9_0_10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09a069ebf9_0_10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109a069ebf9_0_10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9a069ebf9_0_10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09a069ebf9_0_10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109a069ebf9_0_10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09a069ebf9_0_1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09a069ebf9_0_10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109a069ebf9_0_10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09a069ebf9_0_1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09a069ebf9_0_11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109a069ebf9_0_1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9a069ebf9_0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9a069ebf9_0_4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09a069ebf9_0_4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9a069ebf9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9a069ebf9_0_5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109a069ebf9_0_5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9a069ebf9_0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9a069ebf9_0_4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109a069ebf9_0_4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9a069ebf9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9a069ebf9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09a069ebf9_0_5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9a069ebf9_0_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9a069ebf9_0_5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09a069ebf9_0_5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8.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26.png"/><Relationship Id="rId8"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7842" l="0" r="3860" t="10660"/>
          <a:stretch/>
        </p:blipFill>
        <p:spPr>
          <a:xfrm>
            <a:off x="-13252" y="0"/>
            <a:ext cx="12205252" cy="6897756"/>
          </a:xfrm>
          <a:prstGeom prst="rect">
            <a:avLst/>
          </a:prstGeom>
          <a:noFill/>
          <a:ln>
            <a:noFill/>
          </a:ln>
        </p:spPr>
      </p:pic>
      <p:sp>
        <p:nvSpPr>
          <p:cNvPr id="17" name="Google Shape;17;p2"/>
          <p:cNvSpPr/>
          <p:nvPr/>
        </p:nvSpPr>
        <p:spPr>
          <a:xfrm>
            <a:off x="5765359" y="0"/>
            <a:ext cx="1426725" cy="6897756"/>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alpha val="5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8" name="Google Shape;18;p2"/>
          <p:cNvSpPr/>
          <p:nvPr/>
        </p:nvSpPr>
        <p:spPr>
          <a:xfrm>
            <a:off x="-13252" y="0"/>
            <a:ext cx="6774812" cy="6897756"/>
          </a:xfrm>
          <a:custGeom>
            <a:rect b="b" l="l" r="r" t="t"/>
            <a:pathLst>
              <a:path extrusionOk="0" h="6897756" w="6774812">
                <a:moveTo>
                  <a:pt x="0" y="0"/>
                </a:moveTo>
                <a:lnTo>
                  <a:pt x="5783571" y="0"/>
                </a:lnTo>
                <a:lnTo>
                  <a:pt x="6774812" y="6897756"/>
                </a:lnTo>
                <a:lnTo>
                  <a:pt x="0" y="6897756"/>
                </a:lnTo>
                <a:lnTo>
                  <a:pt x="0" y="0"/>
                </a:lnTo>
                <a:close/>
              </a:path>
            </a:pathLst>
          </a:custGeom>
          <a:solidFill>
            <a:srgbClr val="75114A">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19" name="Google Shape;19;p2"/>
          <p:cNvSpPr/>
          <p:nvPr/>
        </p:nvSpPr>
        <p:spPr>
          <a:xfrm>
            <a:off x="7164361" y="3977331"/>
            <a:ext cx="5027639" cy="1282148"/>
          </a:xfrm>
          <a:custGeom>
            <a:rect b="b" l="l" r="r" t="t"/>
            <a:pathLst>
              <a:path extrusionOk="0" h="1282148" w="5027639">
                <a:moveTo>
                  <a:pt x="0" y="0"/>
                </a:moveTo>
                <a:lnTo>
                  <a:pt x="5027639" y="0"/>
                </a:lnTo>
                <a:lnTo>
                  <a:pt x="5027639" y="1282148"/>
                </a:lnTo>
                <a:lnTo>
                  <a:pt x="357809" y="1282148"/>
                </a:lnTo>
                <a:lnTo>
                  <a:pt x="0" y="0"/>
                </a:lnTo>
                <a:close/>
              </a:path>
            </a:pathLst>
          </a:custGeom>
          <a:solidFill>
            <a:srgbClr val="0C0C0C">
              <a:alpha val="6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0" name="Google Shape;20;p2"/>
          <p:cNvSpPr txBox="1"/>
          <p:nvPr/>
        </p:nvSpPr>
        <p:spPr>
          <a:xfrm>
            <a:off x="7626037" y="-1239550"/>
            <a:ext cx="4104285" cy="4770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21" name="Google Shape;21;p2"/>
          <p:cNvSpPr txBox="1"/>
          <p:nvPr>
            <p:ph type="ctrTitle"/>
          </p:nvPr>
        </p:nvSpPr>
        <p:spPr>
          <a:xfrm>
            <a:off x="695501" y="3102474"/>
            <a:ext cx="5161960" cy="2652101"/>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D9C49F"/>
              </a:buClr>
              <a:buSzPts val="7000"/>
              <a:buFont typeface="Garamond"/>
              <a:buNone/>
              <a:defRPr b="1" i="0" sz="7000" u="none" cap="none" strike="noStrike">
                <a:solidFill>
                  <a:srgbClr val="D9C49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2"/>
          <p:cNvSpPr txBox="1"/>
          <p:nvPr>
            <p:ph idx="1" type="subTitle"/>
          </p:nvPr>
        </p:nvSpPr>
        <p:spPr>
          <a:xfrm>
            <a:off x="7752523" y="4107533"/>
            <a:ext cx="4189106" cy="1021314"/>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Garamond"/>
                <a:ea typeface="Garamond"/>
                <a:cs typeface="Garamond"/>
                <a:sym typeface="Garamond"/>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3" name="Google Shape;23;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4" name="Google Shape;24;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5" name="Google Shape;25;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pic>
        <p:nvPicPr>
          <p:cNvPr id="26" name="Google Shape;26;p2"/>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08" name="Shape 208"/>
        <p:cNvGrpSpPr/>
        <p:nvPr/>
      </p:nvGrpSpPr>
      <p:grpSpPr>
        <a:xfrm>
          <a:off x="0" y="0"/>
          <a:ext cx="0" cy="0"/>
          <a:chOff x="0" y="0"/>
          <a:chExt cx="0" cy="0"/>
        </a:xfrm>
      </p:grpSpPr>
      <p:pic>
        <p:nvPicPr>
          <p:cNvPr id="209" name="Google Shape;209;p11"/>
          <p:cNvPicPr preferRelativeResize="0"/>
          <p:nvPr/>
        </p:nvPicPr>
        <p:blipFill rotWithShape="1">
          <a:blip r:embed="rId2">
            <a:alphaModFix/>
          </a:blip>
          <a:srcRect b="0" l="0" r="0" t="0"/>
          <a:stretch/>
        </p:blipFill>
        <p:spPr>
          <a:xfrm>
            <a:off x="-17344" y="-99182"/>
            <a:ext cx="12209344" cy="6957181"/>
          </a:xfrm>
          <a:prstGeom prst="rect">
            <a:avLst/>
          </a:prstGeom>
          <a:noFill/>
          <a:ln>
            <a:noFill/>
          </a:ln>
        </p:spPr>
      </p:pic>
      <p:sp>
        <p:nvSpPr>
          <p:cNvPr id="210" name="Google Shape;210;p11"/>
          <p:cNvSpPr/>
          <p:nvPr/>
        </p:nvSpPr>
        <p:spPr>
          <a:xfrm>
            <a:off x="441346" y="386807"/>
            <a:ext cx="4506212" cy="4724208"/>
          </a:xfrm>
          <a:prstGeom prst="rect">
            <a:avLst/>
          </a:prstGeom>
          <a:solidFill>
            <a:srgbClr val="75114A">
              <a:alpha val="6823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1" name="Google Shape;211;p11"/>
          <p:cNvSpPr/>
          <p:nvPr/>
        </p:nvSpPr>
        <p:spPr>
          <a:xfrm>
            <a:off x="2887677" y="5972158"/>
            <a:ext cx="673170" cy="619944"/>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2" name="Google Shape;212;p11"/>
          <p:cNvSpPr/>
          <p:nvPr/>
        </p:nvSpPr>
        <p:spPr>
          <a:xfrm>
            <a:off x="-8074" y="5972159"/>
            <a:ext cx="3366303" cy="659707"/>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3" name="Google Shape;213;p11"/>
          <p:cNvSpPr/>
          <p:nvPr/>
        </p:nvSpPr>
        <p:spPr>
          <a:xfrm rot="10800000">
            <a:off x="3199913" y="5957532"/>
            <a:ext cx="9025927" cy="619945"/>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alpha val="6039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14" name="Google Shape;214;p11"/>
          <p:cNvSpPr txBox="1"/>
          <p:nvPr>
            <p:ph type="ctrTitle"/>
          </p:nvPr>
        </p:nvSpPr>
        <p:spPr>
          <a:xfrm>
            <a:off x="720934" y="434781"/>
            <a:ext cx="4048774" cy="2071402"/>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5" name="Google Shape;215;p11"/>
          <p:cNvSpPr txBox="1"/>
          <p:nvPr>
            <p:ph idx="1" type="subTitle"/>
          </p:nvPr>
        </p:nvSpPr>
        <p:spPr>
          <a:xfrm>
            <a:off x="720934" y="2838917"/>
            <a:ext cx="4048774" cy="1963741"/>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216" name="Google Shape;216;p11"/>
          <p:cNvSpPr txBox="1"/>
          <p:nvPr>
            <p:ph idx="10" type="dt"/>
          </p:nvPr>
        </p:nvSpPr>
        <p:spPr>
          <a:xfrm>
            <a:off x="3670465" y="6118555"/>
            <a:ext cx="27432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17" name="Google Shape;217;p11"/>
          <p:cNvSpPr txBox="1"/>
          <p:nvPr>
            <p:ph idx="11" type="ftr"/>
          </p:nvPr>
        </p:nvSpPr>
        <p:spPr>
          <a:xfrm>
            <a:off x="7771263" y="6118554"/>
            <a:ext cx="41148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18" name="Google Shape;218;p11"/>
          <p:cNvPicPr preferRelativeResize="0"/>
          <p:nvPr/>
        </p:nvPicPr>
        <p:blipFill rotWithShape="1">
          <a:blip r:embed="rId3">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 Content &amp; Picture">
  <p:cSld name="Text Slide - Content &amp; Picture">
    <p:spTree>
      <p:nvGrpSpPr>
        <p:cNvPr id="219" name="Shape 219"/>
        <p:cNvGrpSpPr/>
        <p:nvPr/>
      </p:nvGrpSpPr>
      <p:grpSpPr>
        <a:xfrm>
          <a:off x="0" y="0"/>
          <a:ext cx="0" cy="0"/>
          <a:chOff x="0" y="0"/>
          <a:chExt cx="0" cy="0"/>
        </a:xfrm>
      </p:grpSpPr>
      <p:sp>
        <p:nvSpPr>
          <p:cNvPr id="220" name="Google Shape;220;p12"/>
          <p:cNvSpPr txBox="1"/>
          <p:nvPr>
            <p:ph type="title"/>
          </p:nvPr>
        </p:nvSpPr>
        <p:spPr>
          <a:xfrm>
            <a:off x="838200" y="365125"/>
            <a:ext cx="5181600" cy="1325563"/>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1" name="Google Shape;221;p12"/>
          <p:cNvSpPr txBox="1"/>
          <p:nvPr>
            <p:ph idx="1" type="body"/>
          </p:nvPr>
        </p:nvSpPr>
        <p:spPr>
          <a:xfrm>
            <a:off x="838200" y="1825625"/>
            <a:ext cx="5181600" cy="3980404"/>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222" name="Google Shape;222;p12"/>
          <p:cNvSpPr/>
          <p:nvPr/>
        </p:nvSpPr>
        <p:spPr>
          <a:xfrm>
            <a:off x="2887677" y="5972158"/>
            <a:ext cx="673170" cy="619944"/>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3" name="Google Shape;223;p12"/>
          <p:cNvSpPr/>
          <p:nvPr/>
        </p:nvSpPr>
        <p:spPr>
          <a:xfrm>
            <a:off x="-8074" y="5972159"/>
            <a:ext cx="3366303" cy="659707"/>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4" name="Google Shape;224;p12"/>
          <p:cNvSpPr/>
          <p:nvPr/>
        </p:nvSpPr>
        <p:spPr>
          <a:xfrm rot="10800000">
            <a:off x="3199913" y="5957532"/>
            <a:ext cx="9025927" cy="619945"/>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25" name="Google Shape;225;p12"/>
          <p:cNvSpPr txBox="1"/>
          <p:nvPr>
            <p:ph idx="11" type="ftr"/>
          </p:nvPr>
        </p:nvSpPr>
        <p:spPr>
          <a:xfrm>
            <a:off x="7239000" y="6113463"/>
            <a:ext cx="41148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26" name="Google Shape;226;p12"/>
          <p:cNvSpPr txBox="1"/>
          <p:nvPr>
            <p:ph idx="10" type="dt"/>
          </p:nvPr>
        </p:nvSpPr>
        <p:spPr>
          <a:xfrm>
            <a:off x="3789598" y="6094049"/>
            <a:ext cx="1089233"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227" name="Google Shape;227;p12"/>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8" name="Shape 228"/>
        <p:cNvGrpSpPr/>
        <p:nvPr/>
      </p:nvGrpSpPr>
      <p:grpSpPr>
        <a:xfrm>
          <a:off x="0" y="0"/>
          <a:ext cx="0" cy="0"/>
          <a:chOff x="0" y="0"/>
          <a:chExt cx="0" cy="0"/>
        </a:xfrm>
      </p:grpSpPr>
      <p:sp>
        <p:nvSpPr>
          <p:cNvPr id="229" name="Google Shape;229;p1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p1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231" name="Google Shape;231;p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1" type="obj">
  <p:cSld name="OBJECT">
    <p:spTree>
      <p:nvGrpSpPr>
        <p:cNvPr id="27" name="Shape 27"/>
        <p:cNvGrpSpPr/>
        <p:nvPr/>
      </p:nvGrpSpPr>
      <p:grpSpPr>
        <a:xfrm>
          <a:off x="0" y="0"/>
          <a:ext cx="0" cy="0"/>
          <a:chOff x="0" y="0"/>
          <a:chExt cx="0" cy="0"/>
        </a:xfrm>
      </p:grpSpPr>
      <p:sp>
        <p:nvSpPr>
          <p:cNvPr id="28" name="Google Shape;28;p3"/>
          <p:cNvSpPr/>
          <p:nvPr/>
        </p:nvSpPr>
        <p:spPr>
          <a:xfrm>
            <a:off x="2887677" y="5972158"/>
            <a:ext cx="673170" cy="619944"/>
          </a:xfrm>
          <a:custGeom>
            <a:rect b="b" l="l" r="r" t="t"/>
            <a:pathLst>
              <a:path extrusionOk="0" h="6897756" w="1426725">
                <a:moveTo>
                  <a:pt x="0" y="0"/>
                </a:moveTo>
                <a:lnTo>
                  <a:pt x="435484" y="0"/>
                </a:lnTo>
                <a:lnTo>
                  <a:pt x="1426725" y="6897756"/>
                </a:lnTo>
                <a:lnTo>
                  <a:pt x="998924" y="6890072"/>
                </a:lnTo>
                <a:lnTo>
                  <a:pt x="0" y="0"/>
                </a:lnTo>
                <a:close/>
              </a:path>
            </a:pathLst>
          </a:custGeom>
          <a:solidFill>
            <a:srgbClr val="D9C4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29" name="Google Shape;29;p3"/>
          <p:cNvSpPr/>
          <p:nvPr/>
        </p:nvSpPr>
        <p:spPr>
          <a:xfrm>
            <a:off x="-8074" y="5972159"/>
            <a:ext cx="3366303" cy="659707"/>
          </a:xfrm>
          <a:custGeom>
            <a:rect b="b" l="l" r="r" t="t"/>
            <a:pathLst>
              <a:path extrusionOk="0" h="7340175" w="7134587">
                <a:moveTo>
                  <a:pt x="4802" y="198195"/>
                </a:moveTo>
                <a:lnTo>
                  <a:pt x="6143346" y="0"/>
                </a:lnTo>
                <a:lnTo>
                  <a:pt x="7134587" y="6897756"/>
                </a:lnTo>
                <a:lnTo>
                  <a:pt x="493" y="7340175"/>
                </a:lnTo>
                <a:cubicBezTo>
                  <a:pt x="-2266" y="5025580"/>
                  <a:pt x="7561" y="2512790"/>
                  <a:pt x="4802" y="198195"/>
                </a:cubicBezTo>
                <a:close/>
              </a:path>
            </a:pathLst>
          </a:custGeom>
          <a:solidFill>
            <a:srgbClr val="7511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0" name="Google Shape;30;p3"/>
          <p:cNvSpPr/>
          <p:nvPr/>
        </p:nvSpPr>
        <p:spPr>
          <a:xfrm rot="10800000">
            <a:off x="3199913" y="5957532"/>
            <a:ext cx="9025927" cy="619945"/>
          </a:xfrm>
          <a:custGeom>
            <a:rect b="b" l="l" r="r" t="t"/>
            <a:pathLst>
              <a:path extrusionOk="0" h="6897768" w="19129670">
                <a:moveTo>
                  <a:pt x="23" y="0"/>
                </a:moveTo>
                <a:lnTo>
                  <a:pt x="18138429" y="12"/>
                </a:lnTo>
                <a:lnTo>
                  <a:pt x="19129670" y="6897768"/>
                </a:lnTo>
                <a:lnTo>
                  <a:pt x="58804" y="6587497"/>
                </a:lnTo>
                <a:cubicBezTo>
                  <a:pt x="60183" y="4303588"/>
                  <a:pt x="-1356" y="2283909"/>
                  <a:pt x="23" y="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1" name="Google Shape;31;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114A"/>
              </a:buClr>
              <a:buSzPts val="4400"/>
              <a:buFont typeface="Calibri"/>
              <a:buNone/>
              <a:defRPr b="0" i="0" sz="4400" u="none" cap="none" strike="noStrike">
                <a:solidFill>
                  <a:srgbClr val="75114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 name="Google Shape;32;p3"/>
          <p:cNvSpPr txBox="1"/>
          <p:nvPr>
            <p:ph idx="1" type="body"/>
          </p:nvPr>
        </p:nvSpPr>
        <p:spPr>
          <a:xfrm>
            <a:off x="838200" y="1825625"/>
            <a:ext cx="10515600" cy="3813175"/>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1pPr>
            <a:lvl2pPr indent="-381000" lvl="1" marL="914400" marR="0" rtl="0" algn="l">
              <a:lnSpc>
                <a:spcPct val="90000"/>
              </a:lnSpc>
              <a:spcBef>
                <a:spcPts val="50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2pPr>
            <a:lvl3pPr indent="-355600" lvl="2" marL="1371600" marR="0" rtl="0" algn="l">
              <a:lnSpc>
                <a:spcPct val="90000"/>
              </a:lnSpc>
              <a:spcBef>
                <a:spcPts val="5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3pPr>
            <a:lvl4pPr indent="-342900" lvl="3" marL="18288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4pPr>
            <a:lvl5pPr indent="-342900" lvl="4" marL="22860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33" name="Google Shape;33;p3"/>
          <p:cNvSpPr txBox="1"/>
          <p:nvPr>
            <p:ph idx="11" type="ftr"/>
          </p:nvPr>
        </p:nvSpPr>
        <p:spPr>
          <a:xfrm>
            <a:off x="7239000" y="6113463"/>
            <a:ext cx="41148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6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34" name="Google Shape;34;p3"/>
          <p:cNvSpPr txBox="1"/>
          <p:nvPr>
            <p:ph idx="10" type="dt"/>
          </p:nvPr>
        </p:nvSpPr>
        <p:spPr>
          <a:xfrm>
            <a:off x="3789598" y="6094049"/>
            <a:ext cx="1089233"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35" name="Google Shape;35;p3"/>
          <p:cNvPicPr preferRelativeResize="0"/>
          <p:nvPr/>
        </p:nvPicPr>
        <p:blipFill rotWithShape="1">
          <a:blip r:embed="rId2">
            <a:alphaModFix/>
          </a:blip>
          <a:srcRect b="0" l="0" r="0" t="0"/>
          <a:stretch/>
        </p:blipFill>
        <p:spPr>
          <a:xfrm>
            <a:off x="260825" y="6113471"/>
            <a:ext cx="1474802" cy="365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B">
  <p:cSld name="Divider Slide 2B">
    <p:spTree>
      <p:nvGrpSpPr>
        <p:cNvPr id="36"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b="0" l="0" r="0" t="0"/>
          <a:stretch/>
        </p:blipFill>
        <p:spPr>
          <a:xfrm>
            <a:off x="-13252" y="0"/>
            <a:ext cx="12205252" cy="6897756"/>
          </a:xfrm>
          <a:prstGeom prst="rect">
            <a:avLst/>
          </a:prstGeom>
          <a:noFill/>
          <a:ln>
            <a:noFill/>
          </a:ln>
        </p:spPr>
      </p:pic>
      <p:sp>
        <p:nvSpPr>
          <p:cNvPr id="38" name="Google Shape;38;p4"/>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75114A">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39" name="Google Shape;39;p4"/>
          <p:cNvSpPr txBox="1"/>
          <p:nvPr/>
        </p:nvSpPr>
        <p:spPr>
          <a:xfrm>
            <a:off x="7626037" y="-1239550"/>
            <a:ext cx="4104285" cy="4770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40" name="Google Shape;40;p4"/>
          <p:cNvSpPr txBox="1"/>
          <p:nvPr>
            <p:ph type="ctrTitle"/>
          </p:nvPr>
        </p:nvSpPr>
        <p:spPr>
          <a:xfrm>
            <a:off x="6779669" y="731126"/>
            <a:ext cx="5161960" cy="2208766"/>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 name="Google Shape;41;p4"/>
          <p:cNvSpPr txBox="1"/>
          <p:nvPr>
            <p:ph idx="1" type="subTitle"/>
          </p:nvPr>
        </p:nvSpPr>
        <p:spPr>
          <a:xfrm>
            <a:off x="6815555" y="3111500"/>
            <a:ext cx="5126074" cy="2870199"/>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42" name="Google Shape;42;p4"/>
          <p:cNvSpPr txBox="1"/>
          <p:nvPr>
            <p:ph idx="10" type="dt"/>
          </p:nvPr>
        </p:nvSpPr>
        <p:spPr>
          <a:xfrm>
            <a:off x="270643" y="6356350"/>
            <a:ext cx="27432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43" name="Google Shape;43;p4"/>
          <p:cNvSpPr txBox="1"/>
          <p:nvPr>
            <p:ph idx="11" type="ftr"/>
          </p:nvPr>
        </p:nvSpPr>
        <p:spPr>
          <a:xfrm>
            <a:off x="7826829" y="6361571"/>
            <a:ext cx="41148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44" name="Google Shape;44;p4"/>
          <p:cNvPicPr preferRelativeResize="0"/>
          <p:nvPr/>
        </p:nvPicPr>
        <p:blipFill>
          <a:blip r:embed="rId3">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B">
  <p:cSld name="Divider Slide 1B">
    <p:spTree>
      <p:nvGrpSpPr>
        <p:cNvPr id="45" name="Shape 45"/>
        <p:cNvGrpSpPr/>
        <p:nvPr/>
      </p:nvGrpSpPr>
      <p:grpSpPr>
        <a:xfrm>
          <a:off x="0" y="0"/>
          <a:ext cx="0" cy="0"/>
          <a:chOff x="0" y="0"/>
          <a:chExt cx="0" cy="0"/>
        </a:xfrm>
      </p:grpSpPr>
      <p:pic>
        <p:nvPicPr>
          <p:cNvPr id="46" name="Google Shape;46;p5"/>
          <p:cNvPicPr preferRelativeResize="0"/>
          <p:nvPr/>
        </p:nvPicPr>
        <p:blipFill rotWithShape="1">
          <a:blip r:embed="rId2">
            <a:alphaModFix/>
          </a:blip>
          <a:srcRect b="15063" l="975" r="1080" t="1912"/>
          <a:stretch/>
        </p:blipFill>
        <p:spPr>
          <a:xfrm>
            <a:off x="-13253" y="0"/>
            <a:ext cx="12205253" cy="6897756"/>
          </a:xfrm>
          <a:prstGeom prst="rect">
            <a:avLst/>
          </a:prstGeom>
          <a:noFill/>
          <a:ln>
            <a:noFill/>
          </a:ln>
        </p:spPr>
      </p:pic>
      <p:pic>
        <p:nvPicPr>
          <p:cNvPr id="47" name="Google Shape;47;p5"/>
          <p:cNvPicPr preferRelativeResize="0"/>
          <p:nvPr/>
        </p:nvPicPr>
        <p:blipFill rotWithShape="1">
          <a:blip r:embed="rId3">
            <a:alphaModFix amt="38000"/>
          </a:blip>
          <a:srcRect b="2445" l="23094" r="-5157" t="38467"/>
          <a:stretch/>
        </p:blipFill>
        <p:spPr>
          <a:xfrm>
            <a:off x="-13254" y="1"/>
            <a:ext cx="8084131" cy="6897756"/>
          </a:xfrm>
          <a:prstGeom prst="rect">
            <a:avLst/>
          </a:prstGeom>
          <a:noFill/>
          <a:ln>
            <a:noFill/>
          </a:ln>
        </p:spPr>
      </p:pic>
      <p:sp>
        <p:nvSpPr>
          <p:cNvPr id="48" name="Google Shape;48;p5"/>
          <p:cNvSpPr/>
          <p:nvPr/>
        </p:nvSpPr>
        <p:spPr>
          <a:xfrm>
            <a:off x="5770821" y="0"/>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39818D">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49" name="Google Shape;49;p5"/>
          <p:cNvSpPr txBox="1"/>
          <p:nvPr/>
        </p:nvSpPr>
        <p:spPr>
          <a:xfrm>
            <a:off x="7626037" y="-1239550"/>
            <a:ext cx="4104285" cy="4770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0" name="Google Shape;50;p5"/>
          <p:cNvSpPr txBox="1"/>
          <p:nvPr>
            <p:ph type="ctrTitle"/>
          </p:nvPr>
        </p:nvSpPr>
        <p:spPr>
          <a:xfrm>
            <a:off x="6779669" y="731126"/>
            <a:ext cx="5161960" cy="2208766"/>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p5"/>
          <p:cNvSpPr txBox="1"/>
          <p:nvPr>
            <p:ph idx="1" type="subTitle"/>
          </p:nvPr>
        </p:nvSpPr>
        <p:spPr>
          <a:xfrm>
            <a:off x="6815555" y="3111500"/>
            <a:ext cx="5126074" cy="2870199"/>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52" name="Google Shape;52;p5"/>
          <p:cNvSpPr txBox="1"/>
          <p:nvPr>
            <p:ph idx="11" type="ftr"/>
          </p:nvPr>
        </p:nvSpPr>
        <p:spPr>
          <a:xfrm>
            <a:off x="7826829" y="6361571"/>
            <a:ext cx="41148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53" name="Google Shape;53;p5"/>
          <p:cNvSpPr txBox="1"/>
          <p:nvPr>
            <p:ph idx="10" type="dt"/>
          </p:nvPr>
        </p:nvSpPr>
        <p:spPr>
          <a:xfrm>
            <a:off x="270643" y="6356350"/>
            <a:ext cx="27432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54" name="Google Shape;54;p5"/>
          <p:cNvPicPr preferRelativeResize="0"/>
          <p:nvPr/>
        </p:nvPicPr>
        <p:blipFill>
          <a:blip r:embed="rId4">
            <a:alphaModFix/>
          </a:blip>
          <a:stretch>
            <a:fillRect/>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3B">
  <p:cSld name="Divider Slide 3B">
    <p:spTree>
      <p:nvGrpSpPr>
        <p:cNvPr id="55"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b="12397" l="7074" r="0" t="9193"/>
          <a:stretch/>
        </p:blipFill>
        <p:spPr>
          <a:xfrm>
            <a:off x="-1" y="0"/>
            <a:ext cx="12191579" cy="6858000"/>
          </a:xfrm>
          <a:prstGeom prst="rect">
            <a:avLst/>
          </a:prstGeom>
          <a:noFill/>
          <a:ln>
            <a:noFill/>
          </a:ln>
        </p:spPr>
      </p:pic>
      <p:sp>
        <p:nvSpPr>
          <p:cNvPr id="57" name="Google Shape;57;p6"/>
          <p:cNvSpPr/>
          <p:nvPr/>
        </p:nvSpPr>
        <p:spPr>
          <a:xfrm>
            <a:off x="5770821" y="-25629"/>
            <a:ext cx="6421179" cy="6909258"/>
          </a:xfrm>
          <a:custGeom>
            <a:rect b="b" l="l" r="r" t="t"/>
            <a:pathLst>
              <a:path extrusionOk="0" h="6909258" w="6421179">
                <a:moveTo>
                  <a:pt x="0" y="0"/>
                </a:moveTo>
                <a:lnTo>
                  <a:pt x="6421179" y="0"/>
                </a:lnTo>
                <a:lnTo>
                  <a:pt x="6421179" y="6897756"/>
                </a:lnTo>
                <a:lnTo>
                  <a:pt x="994913" y="6909258"/>
                </a:lnTo>
                <a:lnTo>
                  <a:pt x="0" y="0"/>
                </a:lnTo>
                <a:close/>
              </a:path>
            </a:pathLst>
          </a:custGeom>
          <a:solidFill>
            <a:srgbClr val="82A434">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aramond"/>
              <a:ea typeface="Garamond"/>
              <a:cs typeface="Garamond"/>
              <a:sym typeface="Garamond"/>
            </a:endParaRPr>
          </a:p>
        </p:txBody>
      </p:sp>
      <p:sp>
        <p:nvSpPr>
          <p:cNvPr id="58" name="Google Shape;58;p6"/>
          <p:cNvSpPr txBox="1"/>
          <p:nvPr/>
        </p:nvSpPr>
        <p:spPr>
          <a:xfrm>
            <a:off x="7626037" y="-1239550"/>
            <a:ext cx="4104285" cy="4770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0" i="0" lang="en-IE" sz="2500" u="none" cap="none" strike="noStrike">
                <a:solidFill>
                  <a:schemeClr val="lt1"/>
                </a:solidFill>
                <a:latin typeface="Garamond"/>
                <a:ea typeface="Garamond"/>
                <a:cs typeface="Garamond"/>
                <a:sym typeface="Garamond"/>
              </a:rPr>
              <a:t>Sub text</a:t>
            </a:r>
            <a:endParaRPr b="0" i="0" sz="1400" u="none" cap="none" strike="noStrike">
              <a:solidFill>
                <a:srgbClr val="000000"/>
              </a:solidFill>
              <a:latin typeface="Arial"/>
              <a:ea typeface="Arial"/>
              <a:cs typeface="Arial"/>
              <a:sym typeface="Arial"/>
            </a:endParaRPr>
          </a:p>
        </p:txBody>
      </p:sp>
      <p:sp>
        <p:nvSpPr>
          <p:cNvPr id="59" name="Google Shape;59;p6"/>
          <p:cNvSpPr txBox="1"/>
          <p:nvPr>
            <p:ph type="ctrTitle"/>
          </p:nvPr>
        </p:nvSpPr>
        <p:spPr>
          <a:xfrm>
            <a:off x="6779669" y="731126"/>
            <a:ext cx="5161960" cy="2208766"/>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6600"/>
              <a:buFont typeface="Calibri"/>
              <a:buNone/>
              <a:defRPr b="0" i="0" sz="6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 name="Google Shape;60;p6"/>
          <p:cNvSpPr txBox="1"/>
          <p:nvPr>
            <p:ph idx="1" type="subTitle"/>
          </p:nvPr>
        </p:nvSpPr>
        <p:spPr>
          <a:xfrm>
            <a:off x="6815555" y="3111500"/>
            <a:ext cx="5126074" cy="2870199"/>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000"/>
              <a:buFont typeface="Arial"/>
              <a:buNone/>
              <a:defRPr b="0" i="0" sz="3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Garamond"/>
                <a:ea typeface="Garamond"/>
                <a:cs typeface="Garamond"/>
                <a:sym typeface="Garamond"/>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Garamond"/>
                <a:ea typeface="Garamond"/>
                <a:cs typeface="Garamond"/>
                <a:sym typeface="Garamond"/>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Garamond"/>
                <a:ea typeface="Garamond"/>
                <a:cs typeface="Garamond"/>
                <a:sym typeface="Garamond"/>
              </a:defRPr>
            </a:lvl9pPr>
          </a:lstStyle>
          <a:p/>
        </p:txBody>
      </p:sp>
      <p:sp>
        <p:nvSpPr>
          <p:cNvPr id="61" name="Google Shape;61;p6"/>
          <p:cNvSpPr txBox="1"/>
          <p:nvPr>
            <p:ph idx="10" type="dt"/>
          </p:nvPr>
        </p:nvSpPr>
        <p:spPr>
          <a:xfrm>
            <a:off x="270643" y="6356350"/>
            <a:ext cx="27432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62" name="Google Shape;62;p6"/>
          <p:cNvSpPr txBox="1"/>
          <p:nvPr>
            <p:ph idx="11" type="ftr"/>
          </p:nvPr>
        </p:nvSpPr>
        <p:spPr>
          <a:xfrm>
            <a:off x="7826829" y="6361571"/>
            <a:ext cx="41148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pic>
        <p:nvPicPr>
          <p:cNvPr id="63" name="Google Shape;63;p6"/>
          <p:cNvPicPr preferRelativeResize="0"/>
          <p:nvPr/>
        </p:nvPicPr>
        <p:blipFill rotWithShape="1">
          <a:blip r:embed="rId3">
            <a:alphaModFix/>
          </a:blip>
          <a:srcRect b="0" l="0" r="0" t="0"/>
          <a:stretch/>
        </p:blipFill>
        <p:spPr>
          <a:xfrm>
            <a:off x="404425" y="521244"/>
            <a:ext cx="4114801" cy="1018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64" name="Shape 64"/>
        <p:cNvGrpSpPr/>
        <p:nvPr/>
      </p:nvGrpSpPr>
      <p:grpSpPr>
        <a:xfrm>
          <a:off x="0" y="0"/>
          <a:ext cx="0" cy="0"/>
          <a:chOff x="0" y="0"/>
          <a:chExt cx="0" cy="0"/>
        </a:xfrm>
      </p:grpSpPr>
      <p:sp>
        <p:nvSpPr>
          <p:cNvPr id="65" name="Google Shape;65;p7"/>
          <p:cNvSpPr/>
          <p:nvPr/>
        </p:nvSpPr>
        <p:spPr>
          <a:xfrm>
            <a:off x="0" y="0"/>
            <a:ext cx="12192000" cy="6858000"/>
          </a:xfrm>
          <a:prstGeom prst="rect">
            <a:avLst/>
          </a:prstGeom>
          <a:solidFill>
            <a:srgbClr val="414B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p7"/>
          <p:cNvSpPr/>
          <p:nvPr/>
        </p:nvSpPr>
        <p:spPr>
          <a:xfrm>
            <a:off x="6291470" y="4182533"/>
            <a:ext cx="5155463" cy="2218267"/>
          </a:xfrm>
          <a:prstGeom prst="rect">
            <a:avLst/>
          </a:prstGeom>
          <a:solidFill>
            <a:srgbClr val="B94F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p7"/>
          <p:cNvSpPr txBox="1"/>
          <p:nvPr/>
        </p:nvSpPr>
        <p:spPr>
          <a:xfrm>
            <a:off x="6616390" y="4399704"/>
            <a:ext cx="4753974" cy="1754326"/>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are </a:t>
            </a:r>
            <a:r>
              <a:rPr b="1" i="0" lang="en-IE" sz="2000" u="none" cap="none" strike="noStrike">
                <a:solidFill>
                  <a:schemeClr val="lt1"/>
                </a:solidFill>
                <a:latin typeface="Calibri"/>
                <a:ea typeface="Calibri"/>
                <a:cs typeface="Calibri"/>
                <a:sym typeface="Calibri"/>
              </a:rPr>
              <a:t>one of Ireland’s top universities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for graduate employability, </a:t>
            </a:r>
            <a:r>
              <a:rPr b="0" i="0" lang="en-IE" sz="2000" u="none" cap="none" strike="noStrike">
                <a:solidFill>
                  <a:schemeClr val="lt1"/>
                </a:solidFill>
                <a:latin typeface="Calibri"/>
                <a:ea typeface="Calibri"/>
                <a:cs typeface="Calibri"/>
                <a:sym typeface="Calibri"/>
              </a:rPr>
              <a:t>with over</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of our graduates </a:t>
            </a:r>
            <a:endParaRPr b="0" i="0" sz="1400" u="none" cap="none" strike="noStrike">
              <a:solidFill>
                <a:srgbClr val="000000"/>
              </a:solidFill>
              <a:latin typeface="Arial"/>
              <a:ea typeface="Arial"/>
              <a:cs typeface="Arial"/>
              <a:sym typeface="Arial"/>
            </a:endParaRPr>
          </a:p>
          <a:p>
            <a:pPr indent="0" lvl="1" marL="6350" marR="0" rtl="0" algn="l">
              <a:lnSpc>
                <a:spcPct val="9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	                      working or in further</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study within six</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                                      months of graduating</a:t>
            </a:r>
            <a:endParaRPr b="1" i="0" sz="2000" u="none" cap="none" strike="noStrike">
              <a:solidFill>
                <a:schemeClr val="lt1"/>
              </a:solidFill>
              <a:latin typeface="Calibri"/>
              <a:ea typeface="Calibri"/>
              <a:cs typeface="Calibri"/>
              <a:sym typeface="Calibri"/>
            </a:endParaRPr>
          </a:p>
        </p:txBody>
      </p:sp>
      <p:sp>
        <p:nvSpPr>
          <p:cNvPr id="68" name="Google Shape;68;p7"/>
          <p:cNvSpPr/>
          <p:nvPr/>
        </p:nvSpPr>
        <p:spPr>
          <a:xfrm>
            <a:off x="704180" y="1778000"/>
            <a:ext cx="3850888" cy="2709333"/>
          </a:xfrm>
          <a:prstGeom prst="rect">
            <a:avLst/>
          </a:prstGeom>
          <a:solidFill>
            <a:srgbClr val="72E0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 name="Google Shape;69;p7"/>
          <p:cNvSpPr/>
          <p:nvPr/>
        </p:nvSpPr>
        <p:spPr>
          <a:xfrm>
            <a:off x="704181" y="4707467"/>
            <a:ext cx="5327666" cy="1693333"/>
          </a:xfrm>
          <a:prstGeom prst="rect">
            <a:avLst/>
          </a:prstGeom>
          <a:solidFill>
            <a:srgbClr val="96BB8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 name="Google Shape;70;p7"/>
          <p:cNvSpPr/>
          <p:nvPr/>
        </p:nvSpPr>
        <p:spPr>
          <a:xfrm>
            <a:off x="7704667" y="592667"/>
            <a:ext cx="3742266" cy="3386666"/>
          </a:xfrm>
          <a:prstGeom prst="rect">
            <a:avLst/>
          </a:prstGeom>
          <a:solidFill>
            <a:srgbClr val="CFC4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 name="Google Shape;71;p7"/>
          <p:cNvSpPr/>
          <p:nvPr/>
        </p:nvSpPr>
        <p:spPr>
          <a:xfrm>
            <a:off x="4792133" y="304800"/>
            <a:ext cx="2624667" cy="3674533"/>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7"/>
          <p:cNvSpPr txBox="1"/>
          <p:nvPr/>
        </p:nvSpPr>
        <p:spPr>
          <a:xfrm>
            <a:off x="953377" y="3340191"/>
            <a:ext cx="3598513" cy="1015663"/>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a:t>
            </a:r>
            <a:r>
              <a:rPr b="1" i="0" lang="en-IE" sz="2000" u="none" cap="none" strike="noStrike">
                <a:solidFill>
                  <a:schemeClr val="lt1"/>
                </a:solidFill>
                <a:latin typeface="Calibri"/>
                <a:ea typeface="Calibri"/>
                <a:cs typeface="Calibri"/>
                <a:sym typeface="Calibri"/>
              </a:rPr>
              <a:t>universities worldwide </a:t>
            </a:r>
            <a:r>
              <a:rPr b="0" i="0" lang="en-IE" sz="2000" u="none" cap="none" strike="noStrike">
                <a:solidFill>
                  <a:schemeClr val="lt1"/>
                </a:solidFill>
                <a:latin typeface="Calibri"/>
                <a:ea typeface="Calibri"/>
                <a:cs typeface="Calibri"/>
                <a:sym typeface="Calibri"/>
              </a:rPr>
              <a:t>according to </a:t>
            </a:r>
            <a:r>
              <a:rPr b="1" i="0" lang="en-IE" sz="2000" u="none" cap="none" strike="noStrike">
                <a:solidFill>
                  <a:schemeClr val="lt1"/>
                </a:solidFill>
                <a:latin typeface="Calibri"/>
                <a:ea typeface="Calibri"/>
                <a:cs typeface="Calibri"/>
                <a:sym typeface="Calibri"/>
              </a:rPr>
              <a:t>QS World </a:t>
            </a:r>
            <a:br>
              <a:rPr b="1" i="0" lang="en-IE" sz="2000" u="none" cap="none" strike="noStrike">
                <a:solidFill>
                  <a:schemeClr val="lt1"/>
                </a:solidFill>
                <a:latin typeface="Calibri"/>
                <a:ea typeface="Calibri"/>
                <a:cs typeface="Calibri"/>
                <a:sym typeface="Calibri"/>
              </a:rPr>
            </a:br>
            <a:r>
              <a:rPr b="1" i="0" lang="en-IE" sz="20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73" name="Google Shape;73;p7"/>
          <p:cNvSpPr txBox="1"/>
          <p:nvPr/>
        </p:nvSpPr>
        <p:spPr>
          <a:xfrm>
            <a:off x="966346" y="1898945"/>
            <a:ext cx="1537691" cy="590931"/>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 rank</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among the</a:t>
            </a:r>
            <a:endParaRPr b="1" i="0" sz="2000" u="none" cap="none" strike="noStrike">
              <a:solidFill>
                <a:schemeClr val="lt1"/>
              </a:solidFill>
              <a:latin typeface="Calibri"/>
              <a:ea typeface="Calibri"/>
              <a:cs typeface="Calibri"/>
              <a:sym typeface="Calibri"/>
            </a:endParaRPr>
          </a:p>
        </p:txBody>
      </p:sp>
      <p:sp>
        <p:nvSpPr>
          <p:cNvPr id="74" name="Google Shape;74;p7"/>
          <p:cNvSpPr txBox="1"/>
          <p:nvPr/>
        </p:nvSpPr>
        <p:spPr>
          <a:xfrm>
            <a:off x="1305942" y="2375309"/>
            <a:ext cx="1323682" cy="938719"/>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top</a:t>
            </a:r>
            <a:endParaRPr b="0" i="0" sz="1400" u="none" cap="none" strike="noStrike">
              <a:solidFill>
                <a:srgbClr val="000000"/>
              </a:solidFill>
              <a:latin typeface="Arial"/>
              <a:ea typeface="Arial"/>
              <a:cs typeface="Arial"/>
              <a:sym typeface="Arial"/>
            </a:endParaRPr>
          </a:p>
        </p:txBody>
      </p:sp>
      <p:sp>
        <p:nvSpPr>
          <p:cNvPr id="75" name="Google Shape;75;p7"/>
          <p:cNvSpPr txBox="1"/>
          <p:nvPr/>
        </p:nvSpPr>
        <p:spPr>
          <a:xfrm>
            <a:off x="2225455" y="1610974"/>
            <a:ext cx="1323682" cy="2077492"/>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1" i="0" lang="en-IE" sz="12900" u="none" cap="none" strike="noStrike">
                <a:solidFill>
                  <a:srgbClr val="243C57"/>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76" name="Google Shape;76;p7"/>
          <p:cNvSpPr txBox="1"/>
          <p:nvPr/>
        </p:nvSpPr>
        <p:spPr>
          <a:xfrm>
            <a:off x="2879267" y="1945667"/>
            <a:ext cx="1323682" cy="938719"/>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500"/>
              <a:buFont typeface="Arial"/>
              <a:buNone/>
            </a:pPr>
            <a:r>
              <a:rPr b="1" i="0" lang="en-IE" sz="5500" u="none" cap="none" strike="noStrike">
                <a:solidFill>
                  <a:srgbClr val="243C57"/>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77" name="Google Shape;77;p7"/>
          <p:cNvSpPr txBox="1"/>
          <p:nvPr/>
        </p:nvSpPr>
        <p:spPr>
          <a:xfrm>
            <a:off x="2297145" y="4863547"/>
            <a:ext cx="3734701" cy="1323439"/>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of our researchers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were named among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the </a:t>
            </a:r>
            <a:r>
              <a:rPr b="1" i="0" lang="en-IE" sz="2000" u="none" cap="none" strike="noStrike">
                <a:solidFill>
                  <a:schemeClr val="lt1"/>
                </a:solidFill>
                <a:latin typeface="Calibri"/>
                <a:ea typeface="Calibri"/>
                <a:cs typeface="Calibri"/>
                <a:sym typeface="Calibri"/>
              </a:rPr>
              <a:t>World’s Most Highly Cited Researchers 2016 </a:t>
            </a:r>
            <a:r>
              <a:rPr b="0" i="0" lang="en-IE" sz="2000" u="none" cap="none" strike="noStrike">
                <a:solidFill>
                  <a:schemeClr val="lt1"/>
                </a:solidFill>
                <a:latin typeface="Calibri"/>
                <a:ea typeface="Calibri"/>
                <a:cs typeface="Calibri"/>
                <a:sym typeface="Calibri"/>
              </a:rPr>
              <a:t>by Clarivate</a:t>
            </a:r>
            <a:endParaRPr b="1" i="0" sz="2000" u="none" cap="none" strike="noStrike">
              <a:solidFill>
                <a:schemeClr val="lt1"/>
              </a:solidFill>
              <a:latin typeface="Calibri"/>
              <a:ea typeface="Calibri"/>
              <a:cs typeface="Calibri"/>
              <a:sym typeface="Calibri"/>
            </a:endParaRPr>
          </a:p>
        </p:txBody>
      </p:sp>
      <p:sp>
        <p:nvSpPr>
          <p:cNvPr id="78" name="Google Shape;78;p7"/>
          <p:cNvSpPr txBox="1"/>
          <p:nvPr/>
        </p:nvSpPr>
        <p:spPr>
          <a:xfrm>
            <a:off x="750733" y="4052067"/>
            <a:ext cx="1499859" cy="3093154"/>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9500"/>
              <a:buFont typeface="Arial"/>
              <a:buNone/>
            </a:pPr>
            <a:r>
              <a:rPr b="1" i="0" lang="en-IE" sz="19500" u="none" cap="none" strike="noStrike">
                <a:solidFill>
                  <a:srgbClr val="414B57"/>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79" name="Google Shape;79;p7"/>
          <p:cNvSpPr txBox="1"/>
          <p:nvPr/>
        </p:nvSpPr>
        <p:spPr>
          <a:xfrm>
            <a:off x="4894816" y="475937"/>
            <a:ext cx="1961024" cy="590931"/>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Since </a:t>
            </a:r>
            <a:r>
              <a:rPr b="1" i="0" lang="en-IE" sz="2000" u="none" cap="none" strike="noStrike">
                <a:solidFill>
                  <a:schemeClr val="lt1"/>
                </a:solidFill>
                <a:latin typeface="Calibri"/>
                <a:ea typeface="Calibri"/>
                <a:cs typeface="Calibri"/>
                <a:sym typeface="Calibri"/>
              </a:rPr>
              <a:t>2005</a:t>
            </a:r>
            <a:r>
              <a:rPr b="0" i="0" lang="en-IE" sz="2000" u="none" cap="none" strike="noStrike">
                <a:solidFill>
                  <a:schemeClr val="lt1"/>
                </a:solidFill>
                <a:latin typeface="Calibri"/>
                <a:ea typeface="Calibri"/>
                <a:cs typeface="Calibri"/>
                <a:sym typeface="Calibri"/>
              </a:rPr>
              <a:t> we </a:t>
            </a:r>
            <a:endParaRPr b="0" i="0" sz="1400" u="none" cap="none" strike="noStrike">
              <a:solidFill>
                <a:srgbClr val="000000"/>
              </a:solidFill>
              <a:latin typeface="Arial"/>
              <a:ea typeface="Arial"/>
              <a:cs typeface="Arial"/>
              <a:sym typeface="Arial"/>
            </a:endParaRPr>
          </a:p>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have </a:t>
            </a:r>
            <a:r>
              <a:rPr b="1" i="0" lang="en-IE" sz="2000" u="none" cap="none" strike="noStrike">
                <a:solidFill>
                  <a:schemeClr val="lt1"/>
                </a:solidFill>
                <a:latin typeface="Calibri"/>
                <a:ea typeface="Calibri"/>
                <a:cs typeface="Calibri"/>
                <a:sym typeface="Calibri"/>
              </a:rPr>
              <a:t>opened</a:t>
            </a:r>
            <a:endParaRPr b="0" i="0" sz="1400" u="none" cap="none" strike="noStrike">
              <a:solidFill>
                <a:srgbClr val="000000"/>
              </a:solidFill>
              <a:latin typeface="Arial"/>
              <a:ea typeface="Arial"/>
              <a:cs typeface="Arial"/>
              <a:sym typeface="Arial"/>
            </a:endParaRPr>
          </a:p>
        </p:txBody>
      </p:sp>
      <p:sp>
        <p:nvSpPr>
          <p:cNvPr id="80" name="Google Shape;80;p7"/>
          <p:cNvSpPr txBox="1"/>
          <p:nvPr/>
        </p:nvSpPr>
        <p:spPr>
          <a:xfrm>
            <a:off x="4853565" y="693834"/>
            <a:ext cx="1796374" cy="1600438"/>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800"/>
              <a:buFont typeface="Arial"/>
              <a:buNone/>
            </a:pPr>
            <a:r>
              <a:rPr b="1" i="0" lang="en-IE" sz="9800" u="none" cap="none" strike="noStrike">
                <a:solidFill>
                  <a:srgbClr val="3F3F3F"/>
                </a:solidFill>
                <a:latin typeface="Calibri"/>
                <a:ea typeface="Calibri"/>
                <a:cs typeface="Calibri"/>
                <a:sym typeface="Calibri"/>
              </a:rPr>
              <a:t>16</a:t>
            </a:r>
            <a:endParaRPr b="0" i="0" sz="1400" u="none" cap="none" strike="noStrike">
              <a:solidFill>
                <a:srgbClr val="000000"/>
              </a:solidFill>
              <a:latin typeface="Arial"/>
              <a:ea typeface="Arial"/>
              <a:cs typeface="Arial"/>
              <a:sym typeface="Arial"/>
            </a:endParaRPr>
          </a:p>
        </p:txBody>
      </p:sp>
      <p:sp>
        <p:nvSpPr>
          <p:cNvPr id="81" name="Google Shape;81;p7"/>
          <p:cNvSpPr txBox="1"/>
          <p:nvPr/>
        </p:nvSpPr>
        <p:spPr>
          <a:xfrm>
            <a:off x="4877882" y="2450571"/>
            <a:ext cx="2592602" cy="1408078"/>
          </a:xfrm>
          <a:prstGeom prst="rect">
            <a:avLst/>
          </a:prstGeom>
          <a:noFill/>
          <a:ln>
            <a:noFill/>
          </a:ln>
        </p:spPr>
        <p:txBody>
          <a:bodyPr anchorCtr="0" anchor="t" bIns="45700" lIns="91425" spcFirstLastPara="1" rIns="91425" wrap="square" tIns="45700">
            <a:noAutofit/>
          </a:bodyPr>
          <a:lstStyle/>
          <a:p>
            <a:pPr indent="0" lvl="1" marL="6350" marR="0" rtl="0" algn="l">
              <a:lnSpc>
                <a:spcPct val="90000"/>
              </a:lnSpc>
              <a:spcBef>
                <a:spcPts val="0"/>
              </a:spcBef>
              <a:spcAft>
                <a:spcPts val="0"/>
              </a:spcAft>
              <a:buClr>
                <a:srgbClr val="000000"/>
              </a:buClr>
              <a:buSzPts val="1900"/>
              <a:buFont typeface="Arial"/>
              <a:buNone/>
            </a:pPr>
            <a:r>
              <a:rPr b="0" i="0" lang="en-IE" sz="1900" u="none" cap="none" strike="noStrike">
                <a:solidFill>
                  <a:schemeClr val="lt1"/>
                </a:solidFill>
                <a:latin typeface="Calibri"/>
                <a:ea typeface="Calibri"/>
                <a:cs typeface="Calibri"/>
                <a:sym typeface="Calibri"/>
              </a:rPr>
              <a:t>which has transformed the campus and given students and staff access to the very best facilities and research</a:t>
            </a:r>
            <a:endParaRPr b="1" i="0" sz="1900" u="none" cap="none" strike="noStrike">
              <a:solidFill>
                <a:schemeClr val="lt1"/>
              </a:solidFill>
              <a:latin typeface="Calibri"/>
              <a:ea typeface="Calibri"/>
              <a:cs typeface="Calibri"/>
              <a:sym typeface="Calibri"/>
            </a:endParaRPr>
          </a:p>
        </p:txBody>
      </p:sp>
      <p:sp>
        <p:nvSpPr>
          <p:cNvPr id="82" name="Google Shape;82;p7"/>
          <p:cNvSpPr txBox="1"/>
          <p:nvPr/>
        </p:nvSpPr>
        <p:spPr>
          <a:xfrm>
            <a:off x="4889050" y="1999160"/>
            <a:ext cx="2288161" cy="533992"/>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buildings</a:t>
            </a:r>
            <a:endParaRPr b="0" i="0" sz="1400" u="none" cap="none" strike="noStrike">
              <a:solidFill>
                <a:srgbClr val="000000"/>
              </a:solidFill>
              <a:latin typeface="Arial"/>
              <a:ea typeface="Arial"/>
              <a:cs typeface="Arial"/>
              <a:sym typeface="Arial"/>
            </a:endParaRPr>
          </a:p>
        </p:txBody>
      </p:sp>
      <p:sp>
        <p:nvSpPr>
          <p:cNvPr id="83" name="Google Shape;83;p7"/>
          <p:cNvSpPr txBox="1"/>
          <p:nvPr/>
        </p:nvSpPr>
        <p:spPr>
          <a:xfrm>
            <a:off x="6117435" y="1530459"/>
            <a:ext cx="2288161" cy="533992"/>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500"/>
              <a:buFont typeface="Arial"/>
              <a:buNone/>
            </a:pPr>
            <a:r>
              <a:rPr b="1" i="0" lang="en-IE" sz="3500" u="none" cap="none" strike="noStrike">
                <a:solidFill>
                  <a:srgbClr val="3F3F3F"/>
                </a:solidFill>
                <a:latin typeface="Calibri"/>
                <a:ea typeface="Calibri"/>
                <a:cs typeface="Calibri"/>
                <a:sym typeface="Calibri"/>
              </a:rPr>
              <a:t>new</a:t>
            </a:r>
            <a:endParaRPr b="0" i="0" sz="1400" u="none" cap="none" strike="noStrike">
              <a:solidFill>
                <a:srgbClr val="000000"/>
              </a:solidFill>
              <a:latin typeface="Arial"/>
              <a:ea typeface="Arial"/>
              <a:cs typeface="Arial"/>
              <a:sym typeface="Arial"/>
            </a:endParaRPr>
          </a:p>
        </p:txBody>
      </p:sp>
      <p:sp>
        <p:nvSpPr>
          <p:cNvPr id="84" name="Google Shape;84;p7"/>
          <p:cNvSpPr txBox="1"/>
          <p:nvPr/>
        </p:nvSpPr>
        <p:spPr>
          <a:xfrm>
            <a:off x="7820001" y="696244"/>
            <a:ext cx="3332981" cy="590931"/>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In 2015/2016, the University had an </a:t>
            </a:r>
            <a:r>
              <a:rPr b="1" i="0" lang="en-IE" sz="2000" u="none" cap="none" strike="noStrike">
                <a:solidFill>
                  <a:schemeClr val="lt1"/>
                </a:solidFill>
                <a:latin typeface="Calibri"/>
                <a:ea typeface="Calibri"/>
                <a:cs typeface="Calibri"/>
                <a:sym typeface="Calibri"/>
              </a:rPr>
              <a:t>annual income </a:t>
            </a:r>
            <a:r>
              <a:rPr b="0" i="0" lang="en-IE" sz="2000" u="none" cap="none" strike="noStrike">
                <a:solidFill>
                  <a:schemeClr val="lt1"/>
                </a:solidFill>
                <a:latin typeface="Calibri"/>
                <a:ea typeface="Calibri"/>
                <a:cs typeface="Calibri"/>
                <a:sym typeface="Calibri"/>
              </a:rPr>
              <a:t>of</a:t>
            </a:r>
            <a:endParaRPr b="1" i="0" sz="2000" u="none" cap="none" strike="noStrike">
              <a:solidFill>
                <a:schemeClr val="lt1"/>
              </a:solidFill>
              <a:latin typeface="Calibri"/>
              <a:ea typeface="Calibri"/>
              <a:cs typeface="Calibri"/>
              <a:sym typeface="Calibri"/>
            </a:endParaRPr>
          </a:p>
        </p:txBody>
      </p:sp>
      <p:sp>
        <p:nvSpPr>
          <p:cNvPr id="85" name="Google Shape;85;p7"/>
          <p:cNvSpPr txBox="1"/>
          <p:nvPr/>
        </p:nvSpPr>
        <p:spPr>
          <a:xfrm>
            <a:off x="8051879" y="974190"/>
            <a:ext cx="3381985" cy="1400383"/>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8500"/>
              <a:buFont typeface="Arial"/>
              <a:buNone/>
            </a:pPr>
            <a:r>
              <a:rPr b="1" i="0" lang="en-IE" sz="8500" u="none" cap="none" strike="noStrike">
                <a:solidFill>
                  <a:srgbClr val="75114A"/>
                </a:solidFill>
                <a:latin typeface="Calibri"/>
                <a:ea typeface="Calibri"/>
                <a:cs typeface="Calibri"/>
                <a:sym typeface="Calibri"/>
              </a:rPr>
              <a:t>€218.5</a:t>
            </a:r>
            <a:endParaRPr b="0" i="0" sz="1400" u="none" cap="none" strike="noStrike">
              <a:solidFill>
                <a:srgbClr val="000000"/>
              </a:solidFill>
              <a:latin typeface="Arial"/>
              <a:ea typeface="Arial"/>
              <a:cs typeface="Arial"/>
              <a:sym typeface="Arial"/>
            </a:endParaRPr>
          </a:p>
        </p:txBody>
      </p:sp>
      <p:sp>
        <p:nvSpPr>
          <p:cNvPr id="86" name="Google Shape;86;p7"/>
          <p:cNvSpPr txBox="1"/>
          <p:nvPr/>
        </p:nvSpPr>
        <p:spPr>
          <a:xfrm>
            <a:off x="9992465" y="2070383"/>
            <a:ext cx="1380740" cy="508729"/>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million</a:t>
            </a:r>
            <a:endParaRPr b="1" i="0" sz="3300" u="none" cap="none" strike="noStrike">
              <a:solidFill>
                <a:srgbClr val="753055"/>
              </a:solidFill>
              <a:latin typeface="Calibri"/>
              <a:ea typeface="Calibri"/>
              <a:cs typeface="Calibri"/>
              <a:sym typeface="Calibri"/>
            </a:endParaRPr>
          </a:p>
        </p:txBody>
      </p:sp>
      <p:sp>
        <p:nvSpPr>
          <p:cNvPr id="87" name="Google Shape;87;p7"/>
          <p:cNvSpPr txBox="1"/>
          <p:nvPr/>
        </p:nvSpPr>
        <p:spPr>
          <a:xfrm>
            <a:off x="7781904" y="3371312"/>
            <a:ext cx="3659401" cy="508729"/>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rgbClr val="753055"/>
                </a:solidFill>
                <a:latin typeface="Calibri"/>
                <a:ea typeface="Calibri"/>
                <a:cs typeface="Calibri"/>
                <a:sym typeface="Calibri"/>
              </a:rPr>
              <a:t>alumni worldwide</a:t>
            </a:r>
            <a:endParaRPr b="1" i="0" sz="3300" u="none" cap="none" strike="noStrike">
              <a:solidFill>
                <a:srgbClr val="753055"/>
              </a:solidFill>
              <a:latin typeface="Calibri"/>
              <a:ea typeface="Calibri"/>
              <a:cs typeface="Calibri"/>
              <a:sym typeface="Calibri"/>
            </a:endParaRPr>
          </a:p>
        </p:txBody>
      </p:sp>
      <p:sp>
        <p:nvSpPr>
          <p:cNvPr id="88" name="Google Shape;88;p7"/>
          <p:cNvSpPr txBox="1"/>
          <p:nvPr/>
        </p:nvSpPr>
        <p:spPr>
          <a:xfrm>
            <a:off x="7768934" y="2849970"/>
            <a:ext cx="953536" cy="508729"/>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3300"/>
              <a:buFont typeface="Arial"/>
              <a:buNone/>
            </a:pPr>
            <a:r>
              <a:rPr b="0" i="0" lang="en-IE" sz="3300" u="none" cap="none" strike="noStrike">
                <a:solidFill>
                  <a:schemeClr val="lt1"/>
                </a:solidFill>
                <a:latin typeface="Calibri"/>
                <a:ea typeface="Calibri"/>
                <a:cs typeface="Calibri"/>
                <a:sym typeface="Calibri"/>
              </a:rPr>
              <a:t>over</a:t>
            </a:r>
            <a:endParaRPr b="1" i="0" sz="3300" u="none" cap="none" strike="noStrike">
              <a:solidFill>
                <a:schemeClr val="lt1"/>
              </a:solidFill>
              <a:latin typeface="Calibri"/>
              <a:ea typeface="Calibri"/>
              <a:cs typeface="Calibri"/>
              <a:sym typeface="Calibri"/>
            </a:endParaRPr>
          </a:p>
        </p:txBody>
      </p:sp>
      <p:sp>
        <p:nvSpPr>
          <p:cNvPr id="89" name="Google Shape;89;p7"/>
          <p:cNvSpPr txBox="1"/>
          <p:nvPr/>
        </p:nvSpPr>
        <p:spPr>
          <a:xfrm>
            <a:off x="8589525" y="2331232"/>
            <a:ext cx="3381985" cy="1246495"/>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300"/>
              <a:buFont typeface="Arial"/>
              <a:buNone/>
            </a:pPr>
            <a:r>
              <a:rPr b="1" i="0" lang="en-IE" sz="7300" u="none" cap="none" strike="noStrike">
                <a:solidFill>
                  <a:srgbClr val="75114A"/>
                </a:solidFill>
                <a:latin typeface="Calibri"/>
                <a:ea typeface="Calibri"/>
                <a:cs typeface="Calibri"/>
                <a:sym typeface="Calibri"/>
              </a:rPr>
              <a:t>90,000</a:t>
            </a:r>
            <a:endParaRPr b="0" i="0" sz="1400" u="none" cap="none" strike="noStrike">
              <a:solidFill>
                <a:srgbClr val="000000"/>
              </a:solidFill>
              <a:latin typeface="Arial"/>
              <a:ea typeface="Arial"/>
              <a:cs typeface="Arial"/>
              <a:sym typeface="Arial"/>
            </a:endParaRPr>
          </a:p>
        </p:txBody>
      </p:sp>
      <p:cxnSp>
        <p:nvCxnSpPr>
          <p:cNvPr id="90" name="Google Shape;90;p7"/>
          <p:cNvCxnSpPr/>
          <p:nvPr/>
        </p:nvCxnSpPr>
        <p:spPr>
          <a:xfrm>
            <a:off x="7951104" y="2546687"/>
            <a:ext cx="3216249" cy="0"/>
          </a:xfrm>
          <a:prstGeom prst="straightConnector1">
            <a:avLst/>
          </a:prstGeom>
          <a:noFill/>
          <a:ln cap="flat" cmpd="sng" w="28575">
            <a:solidFill>
              <a:srgbClr val="EAF1D3"/>
            </a:solidFill>
            <a:prstDash val="solid"/>
            <a:miter lim="800000"/>
            <a:headEnd len="sm" w="sm" type="none"/>
            <a:tailEnd len="sm" w="sm" type="none"/>
          </a:ln>
        </p:spPr>
      </p:cxnSp>
      <p:sp>
        <p:nvSpPr>
          <p:cNvPr id="91" name="Google Shape;91;p7"/>
          <p:cNvSpPr txBox="1"/>
          <p:nvPr/>
        </p:nvSpPr>
        <p:spPr>
          <a:xfrm>
            <a:off x="6639342" y="4595845"/>
            <a:ext cx="1975981" cy="1938992"/>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000"/>
              <a:buFont typeface="Arial"/>
              <a:buNone/>
            </a:pPr>
            <a:r>
              <a:rPr b="1" i="0" lang="en-IE" sz="12000" u="none" cap="none" strike="noStrike">
                <a:solidFill>
                  <a:srgbClr val="6B0E33"/>
                </a:solidFill>
                <a:latin typeface="Calibri"/>
                <a:ea typeface="Calibri"/>
                <a:cs typeface="Calibri"/>
                <a:sym typeface="Calibri"/>
              </a:rPr>
              <a:t>96</a:t>
            </a:r>
            <a:endParaRPr b="0" i="0" sz="1400" u="none" cap="none" strike="noStrike">
              <a:solidFill>
                <a:srgbClr val="000000"/>
              </a:solidFill>
              <a:latin typeface="Arial"/>
              <a:ea typeface="Arial"/>
              <a:cs typeface="Arial"/>
              <a:sym typeface="Arial"/>
            </a:endParaRPr>
          </a:p>
        </p:txBody>
      </p:sp>
      <p:sp>
        <p:nvSpPr>
          <p:cNvPr id="92" name="Google Shape;92;p7"/>
          <p:cNvSpPr txBox="1"/>
          <p:nvPr/>
        </p:nvSpPr>
        <p:spPr>
          <a:xfrm>
            <a:off x="8119101" y="4790338"/>
            <a:ext cx="835362" cy="1169551"/>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7000"/>
              <a:buFont typeface="Arial"/>
              <a:buNone/>
            </a:pPr>
            <a:r>
              <a:rPr b="1" i="0" lang="en-IE" sz="7000" u="none" cap="none" strike="noStrike">
                <a:solidFill>
                  <a:srgbClr val="6B0E33"/>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93" name="Google Shape;93;p7"/>
          <p:cNvSpPr txBox="1"/>
          <p:nvPr/>
        </p:nvSpPr>
        <p:spPr>
          <a:xfrm>
            <a:off x="511197" y="228758"/>
            <a:ext cx="2694067" cy="1426544"/>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At a</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6000"/>
              <a:buFont typeface="Arial"/>
              <a:buNone/>
            </a:pPr>
            <a:r>
              <a:rPr b="0" i="0" lang="en-IE" sz="6000" u="none" cap="none" strike="noStrike">
                <a:solidFill>
                  <a:schemeClr val="lt1"/>
                </a:solidFill>
                <a:latin typeface="Calibri"/>
                <a:ea typeface="Calibri"/>
                <a:cs typeface="Calibri"/>
                <a:sym typeface="Calibri"/>
              </a:rPr>
              <a:t>glance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94" name="Shape 94"/>
        <p:cNvGrpSpPr/>
        <p:nvPr/>
      </p:nvGrpSpPr>
      <p:grpSpPr>
        <a:xfrm>
          <a:off x="0" y="0"/>
          <a:ext cx="0" cy="0"/>
          <a:chOff x="0" y="0"/>
          <a:chExt cx="0" cy="0"/>
        </a:xfrm>
      </p:grpSpPr>
      <p:sp>
        <p:nvSpPr>
          <p:cNvPr id="95" name="Google Shape;95;p8"/>
          <p:cNvSpPr/>
          <p:nvPr/>
        </p:nvSpPr>
        <p:spPr>
          <a:xfrm>
            <a:off x="0" y="0"/>
            <a:ext cx="12192000" cy="6858000"/>
          </a:xfrm>
          <a:prstGeom prst="rect">
            <a:avLst/>
          </a:prstGeom>
          <a:solidFill>
            <a:srgbClr val="52D0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6" name="Google Shape;96;p8"/>
          <p:cNvPicPr preferRelativeResize="0"/>
          <p:nvPr/>
        </p:nvPicPr>
        <p:blipFill rotWithShape="1">
          <a:blip r:embed="rId2">
            <a:alphaModFix/>
          </a:blip>
          <a:srcRect b="-7882" l="0" r="1941" t="-1"/>
          <a:stretch/>
        </p:blipFill>
        <p:spPr>
          <a:xfrm>
            <a:off x="3747382" y="755373"/>
            <a:ext cx="8471122" cy="6102627"/>
          </a:xfrm>
          <a:prstGeom prst="rect">
            <a:avLst/>
          </a:prstGeom>
          <a:noFill/>
          <a:ln>
            <a:noFill/>
          </a:ln>
        </p:spPr>
      </p:pic>
      <p:sp>
        <p:nvSpPr>
          <p:cNvPr id="97" name="Google Shape;97;p8"/>
          <p:cNvSpPr txBox="1"/>
          <p:nvPr/>
        </p:nvSpPr>
        <p:spPr>
          <a:xfrm>
            <a:off x="460397" y="381158"/>
            <a:ext cx="2694067" cy="131536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World</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Ranking</a:t>
            </a:r>
            <a:endParaRPr b="0" i="0" sz="1400" u="none" cap="none" strike="noStrike">
              <a:solidFill>
                <a:srgbClr val="000000"/>
              </a:solidFill>
              <a:latin typeface="Arial"/>
              <a:ea typeface="Arial"/>
              <a:cs typeface="Arial"/>
              <a:sym typeface="Arial"/>
            </a:endParaRPr>
          </a:p>
        </p:txBody>
      </p:sp>
      <p:sp>
        <p:nvSpPr>
          <p:cNvPr id="98" name="Google Shape;98;p8"/>
          <p:cNvSpPr txBox="1"/>
          <p:nvPr/>
        </p:nvSpPr>
        <p:spPr>
          <a:xfrm>
            <a:off x="460397" y="1661930"/>
            <a:ext cx="4590317" cy="18158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Since 2012, NUI Galway has been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the only university in Ireland to rise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consistently in the most competitive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World University Rankings. Both the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IE" sz="1400" u="none" cap="none" strike="noStrike">
                <a:solidFill>
                  <a:srgbClr val="204A51"/>
                </a:solidFill>
                <a:latin typeface="Garamond"/>
                <a:ea typeface="Garamond"/>
                <a:cs typeface="Garamond"/>
                <a:sym typeface="Garamond"/>
              </a:rPr>
              <a:t>Times Higher Education </a:t>
            </a:r>
            <a:r>
              <a:rPr b="1" i="0" lang="en-IE" sz="1400" u="none" cap="none" strike="noStrike">
                <a:solidFill>
                  <a:srgbClr val="204A51"/>
                </a:solidFill>
                <a:latin typeface="Garamond"/>
                <a:ea typeface="Garamond"/>
                <a:cs typeface="Garamond"/>
                <a:sym typeface="Garamond"/>
              </a:rPr>
              <a:t>and </a:t>
            </a:r>
            <a:br>
              <a:rPr b="1" i="0" lang="en-IE" sz="1400" u="none" cap="none" strike="noStrike">
                <a:solidFill>
                  <a:srgbClr val="204A51"/>
                </a:solidFill>
                <a:latin typeface="Garamond"/>
                <a:ea typeface="Garamond"/>
                <a:cs typeface="Garamond"/>
                <a:sym typeface="Garamond"/>
              </a:rPr>
            </a:br>
            <a:r>
              <a:rPr b="1" i="1" lang="en-IE" sz="1400" u="none" cap="none" strike="noStrike">
                <a:solidFill>
                  <a:srgbClr val="204A51"/>
                </a:solidFill>
                <a:latin typeface="Garamond"/>
                <a:ea typeface="Garamond"/>
                <a:cs typeface="Garamond"/>
                <a:sym typeface="Garamond"/>
              </a:rPr>
              <a:t>QS World University Rankings  </a:t>
            </a:r>
            <a:r>
              <a:rPr b="1" i="0" lang="en-IE" sz="1400" u="none" cap="none" strike="noStrike">
                <a:solidFill>
                  <a:srgbClr val="204A51"/>
                </a:solidFill>
                <a:latin typeface="Garamond"/>
                <a:ea typeface="Garamond"/>
                <a:cs typeface="Garamond"/>
                <a:sym typeface="Garamond"/>
              </a:rPr>
              <a:t>have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E" sz="1400" u="none" cap="none" strike="noStrike">
                <a:solidFill>
                  <a:srgbClr val="204A51"/>
                </a:solidFill>
                <a:latin typeface="Garamond"/>
                <a:ea typeface="Garamond"/>
                <a:cs typeface="Garamond"/>
                <a:sym typeface="Garamond"/>
              </a:rPr>
              <a:t>placed the University in a higher </a:t>
            </a:r>
            <a:br>
              <a:rPr b="1" i="0" lang="en-IE" sz="1400" u="none" cap="none" strike="noStrike">
                <a:solidFill>
                  <a:srgbClr val="204A51"/>
                </a:solidFill>
                <a:latin typeface="Garamond"/>
                <a:ea typeface="Garamond"/>
                <a:cs typeface="Garamond"/>
                <a:sym typeface="Garamond"/>
              </a:rPr>
            </a:br>
            <a:r>
              <a:rPr b="1" i="0" lang="en-IE" sz="1400" u="none" cap="none" strike="noStrike">
                <a:solidFill>
                  <a:srgbClr val="204A51"/>
                </a:solidFill>
                <a:latin typeface="Garamond"/>
                <a:ea typeface="Garamond"/>
                <a:cs typeface="Garamond"/>
                <a:sym typeface="Garamond"/>
              </a:rPr>
              <a:t>position year-on-year.</a:t>
            </a:r>
            <a:endParaRPr b="0" i="0" sz="1400" u="none" cap="none" strike="noStrike">
              <a:solidFill>
                <a:srgbClr val="000000"/>
              </a:solidFill>
              <a:latin typeface="Arial"/>
              <a:ea typeface="Arial"/>
              <a:cs typeface="Arial"/>
              <a:sym typeface="Arial"/>
            </a:endParaRPr>
          </a:p>
        </p:txBody>
      </p:sp>
      <p:sp>
        <p:nvSpPr>
          <p:cNvPr id="99" name="Google Shape;99;p8"/>
          <p:cNvSpPr/>
          <p:nvPr/>
        </p:nvSpPr>
        <p:spPr>
          <a:xfrm>
            <a:off x="4399720" y="530087"/>
            <a:ext cx="3114264" cy="3114262"/>
          </a:xfrm>
          <a:prstGeom prst="ellipse">
            <a:avLst/>
          </a:prstGeom>
          <a:solidFill>
            <a:srgbClr val="75114A">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8"/>
          <p:cNvSpPr/>
          <p:nvPr/>
        </p:nvSpPr>
        <p:spPr>
          <a:xfrm>
            <a:off x="8355706" y="1603513"/>
            <a:ext cx="3021070" cy="3021068"/>
          </a:xfrm>
          <a:prstGeom prst="ellipse">
            <a:avLst/>
          </a:prstGeom>
          <a:solidFill>
            <a:srgbClr val="B0DD46">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8"/>
          <p:cNvSpPr/>
          <p:nvPr/>
        </p:nvSpPr>
        <p:spPr>
          <a:xfrm>
            <a:off x="1351945" y="3563405"/>
            <a:ext cx="2822713" cy="2822713"/>
          </a:xfrm>
          <a:prstGeom prst="ellipse">
            <a:avLst/>
          </a:prstGeom>
          <a:solidFill>
            <a:srgbClr val="39818D">
              <a:alpha val="80392"/>
            </a:srgbClr>
          </a:solidFill>
          <a:ln cap="flat" cmpd="sng" w="222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8"/>
          <p:cNvSpPr txBox="1"/>
          <p:nvPr/>
        </p:nvSpPr>
        <p:spPr>
          <a:xfrm>
            <a:off x="5022454" y="2113721"/>
            <a:ext cx="3598513" cy="1077218"/>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of </a:t>
            </a:r>
            <a:r>
              <a:rPr b="1" i="0" lang="en-IE" sz="1600" u="none" cap="none" strike="noStrike">
                <a:solidFill>
                  <a:schemeClr val="lt1"/>
                </a:solidFill>
                <a:latin typeface="Calibri"/>
                <a:ea typeface="Calibri"/>
                <a:cs typeface="Calibri"/>
                <a:sym typeface="Calibri"/>
              </a:rPr>
              <a:t>universities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worldwide </a:t>
            </a:r>
            <a:r>
              <a:rPr b="0" i="0" lang="en-IE" sz="1600" u="none" cap="none" strike="noStrike">
                <a:solidFill>
                  <a:schemeClr val="lt1"/>
                </a:solidFill>
                <a:latin typeface="Calibri"/>
                <a:ea typeface="Calibri"/>
                <a:cs typeface="Calibri"/>
                <a:sym typeface="Calibri"/>
              </a:rPr>
              <a:t>according </a:t>
            </a:r>
            <a:br>
              <a:rPr b="0"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to </a:t>
            </a:r>
            <a:r>
              <a:rPr b="1" i="1" lang="en-IE" sz="1600" u="none" cap="none" strike="noStrike">
                <a:solidFill>
                  <a:schemeClr val="lt1"/>
                </a:solidFill>
                <a:latin typeface="Calibri"/>
                <a:ea typeface="Calibri"/>
                <a:cs typeface="Calibri"/>
                <a:sym typeface="Calibri"/>
              </a:rPr>
              <a:t>QS World </a:t>
            </a:r>
            <a:br>
              <a:rPr b="1" i="1"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University Rankings</a:t>
            </a:r>
            <a:endParaRPr b="0" i="0" sz="1400" u="none" cap="none" strike="noStrike">
              <a:solidFill>
                <a:srgbClr val="000000"/>
              </a:solidFill>
              <a:latin typeface="Arial"/>
              <a:ea typeface="Arial"/>
              <a:cs typeface="Arial"/>
              <a:sym typeface="Arial"/>
            </a:endParaRPr>
          </a:p>
        </p:txBody>
      </p:sp>
      <p:sp>
        <p:nvSpPr>
          <p:cNvPr id="103" name="Google Shape;103;p8"/>
          <p:cNvSpPr txBox="1"/>
          <p:nvPr/>
        </p:nvSpPr>
        <p:spPr>
          <a:xfrm>
            <a:off x="5037685" y="1067819"/>
            <a:ext cx="1537691" cy="466281"/>
          </a:xfrm>
          <a:prstGeom prst="rect">
            <a:avLst/>
          </a:prstGeom>
          <a:noFill/>
          <a:ln>
            <a:noFill/>
          </a:ln>
        </p:spPr>
        <p:txBody>
          <a:bodyPr anchorCtr="0" anchor="t" bIns="45700" lIns="91425" spcFirstLastPara="1" rIns="91425" wrap="square" tIns="45700">
            <a:noAutofit/>
          </a:bodyPr>
          <a:lstStyle/>
          <a:p>
            <a:pPr indent="0" lvl="1" marL="6350" marR="0" rtl="0" algn="l">
              <a:lnSpc>
                <a:spcPct val="80000"/>
              </a:lnSpc>
              <a:spcBef>
                <a:spcPts val="0"/>
              </a:spcBef>
              <a:spcAft>
                <a:spcPts val="0"/>
              </a:spcAft>
              <a:buClr>
                <a:srgbClr val="000000"/>
              </a:buClr>
              <a:buSzPts val="1500"/>
              <a:buFont typeface="Arial"/>
              <a:buNone/>
            </a:pPr>
            <a:r>
              <a:rPr b="0" i="0" lang="en-IE" sz="1500" u="none" cap="none" strike="noStrike">
                <a:solidFill>
                  <a:schemeClr val="lt1"/>
                </a:solidFill>
                <a:latin typeface="Calibri"/>
                <a:ea typeface="Calibri"/>
                <a:cs typeface="Calibri"/>
                <a:sym typeface="Calibri"/>
              </a:rPr>
              <a:t>We rank</a:t>
            </a:r>
            <a:br>
              <a:rPr b="0" i="0" lang="en-IE" sz="1500" u="none" cap="none" strike="noStrike">
                <a:solidFill>
                  <a:schemeClr val="lt1"/>
                </a:solidFill>
                <a:latin typeface="Calibri"/>
                <a:ea typeface="Calibri"/>
                <a:cs typeface="Calibri"/>
                <a:sym typeface="Calibri"/>
              </a:rPr>
            </a:br>
            <a:r>
              <a:rPr b="0" i="0" lang="en-IE" sz="1500" u="none" cap="none" strike="noStrike">
                <a:solidFill>
                  <a:schemeClr val="lt1"/>
                </a:solidFill>
                <a:latin typeface="Calibri"/>
                <a:ea typeface="Calibri"/>
                <a:cs typeface="Calibri"/>
                <a:sym typeface="Calibri"/>
              </a:rPr>
              <a:t>amongst the</a:t>
            </a:r>
            <a:endParaRPr b="1" i="0" sz="1500" u="none" cap="none" strike="noStrike">
              <a:solidFill>
                <a:schemeClr val="lt1"/>
              </a:solidFill>
              <a:latin typeface="Calibri"/>
              <a:ea typeface="Calibri"/>
              <a:cs typeface="Calibri"/>
              <a:sym typeface="Calibri"/>
            </a:endParaRPr>
          </a:p>
        </p:txBody>
      </p:sp>
      <p:sp>
        <p:nvSpPr>
          <p:cNvPr id="104" name="Google Shape;104;p8"/>
          <p:cNvSpPr txBox="1"/>
          <p:nvPr/>
        </p:nvSpPr>
        <p:spPr>
          <a:xfrm>
            <a:off x="5737303" y="442057"/>
            <a:ext cx="1323682" cy="2077492"/>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05" name="Google Shape;105;p8"/>
          <p:cNvSpPr txBox="1"/>
          <p:nvPr/>
        </p:nvSpPr>
        <p:spPr>
          <a:xfrm>
            <a:off x="6388699" y="1054674"/>
            <a:ext cx="1323682" cy="984885"/>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5800"/>
              <a:buFont typeface="Arial"/>
              <a:buNone/>
            </a:pPr>
            <a:r>
              <a:rPr b="0" i="0" lang="en-IE" sz="5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06" name="Google Shape;106;p8"/>
          <p:cNvSpPr txBox="1"/>
          <p:nvPr/>
        </p:nvSpPr>
        <p:spPr>
          <a:xfrm>
            <a:off x="8772199" y="1668840"/>
            <a:ext cx="2951696" cy="1554272"/>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9500"/>
              <a:buFont typeface="Arial"/>
              <a:buNone/>
            </a:pPr>
            <a:r>
              <a:rPr b="0" i="0" lang="en-IE" sz="9500" u="none" cap="none" strike="noStrike">
                <a:solidFill>
                  <a:schemeClr val="lt1"/>
                </a:solidFill>
                <a:latin typeface="Calibri"/>
                <a:ea typeface="Calibri"/>
                <a:cs typeface="Calibri"/>
                <a:sym typeface="Calibri"/>
              </a:rPr>
              <a:t>250</a:t>
            </a:r>
            <a:endParaRPr b="0" i="0" sz="1400" u="none" cap="none" strike="noStrike">
              <a:solidFill>
                <a:srgbClr val="000000"/>
              </a:solidFill>
              <a:latin typeface="Arial"/>
              <a:ea typeface="Arial"/>
              <a:cs typeface="Arial"/>
              <a:sym typeface="Arial"/>
            </a:endParaRPr>
          </a:p>
        </p:txBody>
      </p:sp>
      <p:sp>
        <p:nvSpPr>
          <p:cNvPr id="107" name="Google Shape;107;p8"/>
          <p:cNvSpPr txBox="1"/>
          <p:nvPr/>
        </p:nvSpPr>
        <p:spPr>
          <a:xfrm>
            <a:off x="8798703" y="2890391"/>
            <a:ext cx="3598513" cy="1323439"/>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1" i="0" lang="en-IE" sz="1600" u="none" cap="none" strike="noStrike">
                <a:solidFill>
                  <a:schemeClr val="lt1"/>
                </a:solidFill>
                <a:latin typeface="Calibri"/>
                <a:ea typeface="Calibri"/>
                <a:cs typeface="Calibri"/>
                <a:sym typeface="Calibri"/>
              </a:rPr>
              <a:t>We ranked in the top 250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World Universities in the </a:t>
            </a:r>
            <a:br>
              <a:rPr b="1" i="0" lang="en-IE" sz="1600" u="none" cap="none" strike="noStrike">
                <a:solidFill>
                  <a:schemeClr val="lt1"/>
                </a:solidFill>
                <a:latin typeface="Calibri"/>
                <a:ea typeface="Calibri"/>
                <a:cs typeface="Calibri"/>
                <a:sym typeface="Calibri"/>
              </a:rPr>
            </a:br>
            <a:r>
              <a:rPr b="0" i="0" lang="en-IE" sz="1600" u="none" cap="none" strike="noStrike">
                <a:solidFill>
                  <a:schemeClr val="lt1"/>
                </a:solidFill>
                <a:latin typeface="Calibri"/>
                <a:ea typeface="Calibri"/>
                <a:cs typeface="Calibri"/>
                <a:sym typeface="Calibri"/>
              </a:rPr>
              <a:t>Times Higher Education </a:t>
            </a:r>
            <a:br>
              <a:rPr b="0"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(THE) World University </a:t>
            </a:r>
            <a:br>
              <a:rPr b="1" i="0" lang="en-IE" sz="1600" u="none" cap="none" strike="noStrike">
                <a:solidFill>
                  <a:schemeClr val="lt1"/>
                </a:solidFill>
                <a:latin typeface="Calibri"/>
                <a:ea typeface="Calibri"/>
                <a:cs typeface="Calibri"/>
                <a:sym typeface="Calibri"/>
              </a:rPr>
            </a:br>
            <a:r>
              <a:rPr b="1" i="0" lang="en-IE" sz="1600" u="none" cap="none" strike="noStrike">
                <a:solidFill>
                  <a:schemeClr val="lt1"/>
                </a:solidFill>
                <a:latin typeface="Calibri"/>
                <a:ea typeface="Calibri"/>
                <a:cs typeface="Calibri"/>
                <a:sym typeface="Calibri"/>
              </a:rPr>
              <a:t>Rankings 2016/2017</a:t>
            </a:r>
            <a:endParaRPr b="1" i="1" sz="1600" u="none" cap="none" strike="noStrike">
              <a:solidFill>
                <a:schemeClr val="lt1"/>
              </a:solidFill>
              <a:latin typeface="Calibri"/>
              <a:ea typeface="Calibri"/>
              <a:cs typeface="Calibri"/>
              <a:sym typeface="Calibri"/>
            </a:endParaRPr>
          </a:p>
        </p:txBody>
      </p:sp>
      <p:sp>
        <p:nvSpPr>
          <p:cNvPr id="108" name="Google Shape;108;p8"/>
          <p:cNvSpPr txBox="1"/>
          <p:nvPr/>
        </p:nvSpPr>
        <p:spPr>
          <a:xfrm>
            <a:off x="2616768" y="3381665"/>
            <a:ext cx="1323682" cy="2077492"/>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2900"/>
              <a:buFont typeface="Arial"/>
              <a:buNone/>
            </a:pPr>
            <a:r>
              <a:rPr b="0" i="0" lang="en-IE" sz="12900" u="none" cap="none" strike="noStrike">
                <a:solidFill>
                  <a:schemeClr val="lt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109" name="Google Shape;109;p8"/>
          <p:cNvSpPr txBox="1"/>
          <p:nvPr/>
        </p:nvSpPr>
        <p:spPr>
          <a:xfrm>
            <a:off x="1982169" y="4979390"/>
            <a:ext cx="3598513" cy="1077218"/>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The University rose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lt1"/>
                </a:solidFill>
                <a:latin typeface="Calibri"/>
                <a:ea typeface="Calibri"/>
                <a:cs typeface="Calibri"/>
                <a:sym typeface="Calibri"/>
              </a:rPr>
              <a:t>6 places in the</a:t>
            </a:r>
            <a:br>
              <a:rPr b="0" i="0" lang="en-IE" sz="1600" u="none" cap="none" strike="noStrike">
                <a:solidFill>
                  <a:schemeClr val="lt1"/>
                </a:solidFill>
                <a:latin typeface="Calibri"/>
                <a:ea typeface="Calibri"/>
                <a:cs typeface="Calibri"/>
                <a:sym typeface="Calibri"/>
              </a:rPr>
            </a:br>
            <a:r>
              <a:rPr b="1" i="1" lang="en-IE" sz="1600" u="none" cap="none" strike="noStrike">
                <a:solidFill>
                  <a:schemeClr val="lt1"/>
                </a:solidFill>
                <a:latin typeface="Calibri"/>
                <a:ea typeface="Calibri"/>
                <a:cs typeface="Calibri"/>
                <a:sym typeface="Calibri"/>
              </a:rPr>
              <a:t>QS World University</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1" i="1" lang="en-IE" sz="1600" u="none" cap="none" strike="noStrike">
                <a:solidFill>
                  <a:schemeClr val="lt1"/>
                </a:solidFill>
                <a:latin typeface="Calibri"/>
                <a:ea typeface="Calibri"/>
                <a:cs typeface="Calibri"/>
                <a:sym typeface="Calibri"/>
              </a:rPr>
              <a:t>Ranking </a:t>
            </a:r>
            <a:r>
              <a:rPr b="0" i="0" lang="en-IE" sz="1600" u="none" cap="none" strike="noStrike">
                <a:solidFill>
                  <a:schemeClr val="lt1"/>
                </a:solidFill>
                <a:latin typeface="Calibri"/>
                <a:ea typeface="Calibri"/>
                <a:cs typeface="Calibri"/>
                <a:sym typeface="Calibri"/>
              </a:rPr>
              <a:t>in 2017</a:t>
            </a:r>
            <a:endParaRPr b="1" i="1" sz="1600" u="none" cap="none" strike="noStrike">
              <a:solidFill>
                <a:schemeClr val="lt1"/>
              </a:solidFill>
              <a:latin typeface="Calibri"/>
              <a:ea typeface="Calibri"/>
              <a:cs typeface="Calibri"/>
              <a:sym typeface="Calibri"/>
            </a:endParaRPr>
          </a:p>
        </p:txBody>
      </p:sp>
      <p:pic>
        <p:nvPicPr>
          <p:cNvPr id="110" name="Google Shape;110;p8"/>
          <p:cNvPicPr preferRelativeResize="0"/>
          <p:nvPr/>
        </p:nvPicPr>
        <p:blipFill rotWithShape="1">
          <a:blip r:embed="rId3">
            <a:alphaModFix/>
          </a:blip>
          <a:srcRect b="0" l="0" r="0" t="0"/>
          <a:stretch/>
        </p:blipFill>
        <p:spPr>
          <a:xfrm>
            <a:off x="1903012" y="3965961"/>
            <a:ext cx="805030" cy="958022"/>
          </a:xfrm>
          <a:prstGeom prst="rect">
            <a:avLst/>
          </a:prstGeom>
          <a:noFill/>
          <a:ln>
            <a:noFill/>
          </a:ln>
        </p:spPr>
      </p:pic>
      <p:pic>
        <p:nvPicPr>
          <p:cNvPr id="111" name="Google Shape;111;p8"/>
          <p:cNvPicPr preferRelativeResize="0"/>
          <p:nvPr/>
        </p:nvPicPr>
        <p:blipFill rotWithShape="1">
          <a:blip r:embed="rId4">
            <a:alphaModFix/>
          </a:blip>
          <a:srcRect b="0" l="0" r="0" t="0"/>
          <a:stretch/>
        </p:blipFill>
        <p:spPr>
          <a:xfrm>
            <a:off x="6971250" y="1722782"/>
            <a:ext cx="1170594" cy="845264"/>
          </a:xfrm>
          <a:prstGeom prst="rect">
            <a:avLst/>
          </a:prstGeom>
          <a:noFill/>
          <a:ln>
            <a:noFill/>
          </a:ln>
          <a:effectLst>
            <a:outerShdw blurRad="50800" rotWithShape="0" algn="tl" dir="2700000" dist="38100">
              <a:srgbClr val="000000">
                <a:alpha val="4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112" name="Shape 112"/>
        <p:cNvGrpSpPr/>
        <p:nvPr/>
      </p:nvGrpSpPr>
      <p:grpSpPr>
        <a:xfrm>
          <a:off x="0" y="0"/>
          <a:ext cx="0" cy="0"/>
          <a:chOff x="0" y="0"/>
          <a:chExt cx="0" cy="0"/>
        </a:xfrm>
      </p:grpSpPr>
      <p:pic>
        <p:nvPicPr>
          <p:cNvPr id="113" name="Google Shape;113;p9"/>
          <p:cNvPicPr preferRelativeResize="0"/>
          <p:nvPr/>
        </p:nvPicPr>
        <p:blipFill rotWithShape="1">
          <a:blip r:embed="rId2">
            <a:alphaModFix/>
          </a:blip>
          <a:srcRect b="0" l="12621" r="12620" t="36924"/>
          <a:stretch/>
        </p:blipFill>
        <p:spPr>
          <a:xfrm>
            <a:off x="0" y="0"/>
            <a:ext cx="12192000" cy="6858000"/>
          </a:xfrm>
          <a:prstGeom prst="rect">
            <a:avLst/>
          </a:prstGeom>
          <a:noFill/>
          <a:ln>
            <a:noFill/>
          </a:ln>
        </p:spPr>
      </p:pic>
      <p:sp>
        <p:nvSpPr>
          <p:cNvPr id="114" name="Google Shape;114;p9"/>
          <p:cNvSpPr/>
          <p:nvPr/>
        </p:nvSpPr>
        <p:spPr>
          <a:xfrm>
            <a:off x="7466498" y="4874507"/>
            <a:ext cx="4182164" cy="1088971"/>
          </a:xfrm>
          <a:custGeom>
            <a:rect b="b" l="l" r="r" t="t"/>
            <a:pathLst>
              <a:path extrusionOk="0" h="1168484" w="4398577">
                <a:moveTo>
                  <a:pt x="0" y="0"/>
                </a:moveTo>
                <a:lnTo>
                  <a:pt x="4186543" y="13252"/>
                </a:lnTo>
                <a:lnTo>
                  <a:pt x="4398577" y="1168484"/>
                </a:lnTo>
                <a:lnTo>
                  <a:pt x="0" y="1168484"/>
                </a:lnTo>
                <a:lnTo>
                  <a:pt x="0" y="0"/>
                </a:lnTo>
                <a:close/>
              </a:path>
            </a:pathLst>
          </a:custGeom>
          <a:solidFill>
            <a:schemeClr val="lt1">
              <a:alpha val="88235"/>
            </a:schemeClr>
          </a:solidFill>
          <a:ln>
            <a:noFill/>
          </a:ln>
          <a:effectLst>
            <a:outerShdw blurRad="50800" rotWithShape="0" algn="ctr" dir="5400000" dist="508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9"/>
          <p:cNvSpPr/>
          <p:nvPr/>
        </p:nvSpPr>
        <p:spPr>
          <a:xfrm>
            <a:off x="848139" y="2332383"/>
            <a:ext cx="4492487" cy="3008243"/>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9"/>
          <p:cNvSpPr/>
          <p:nvPr/>
        </p:nvSpPr>
        <p:spPr>
          <a:xfrm>
            <a:off x="7255565" y="2332383"/>
            <a:ext cx="4936435" cy="1789044"/>
          </a:xfrm>
          <a:prstGeom prst="rect">
            <a:avLst/>
          </a:prstGeom>
          <a:solidFill>
            <a:srgbClr val="575D66">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9"/>
          <p:cNvSpPr/>
          <p:nvPr/>
        </p:nvSpPr>
        <p:spPr>
          <a:xfrm>
            <a:off x="6506817" y="2332382"/>
            <a:ext cx="622853" cy="1615830"/>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9"/>
          <p:cNvSpPr/>
          <p:nvPr/>
        </p:nvSpPr>
        <p:spPr>
          <a:xfrm>
            <a:off x="-6626" y="2332380"/>
            <a:ext cx="728870" cy="1480007"/>
          </a:xfrm>
          <a:prstGeom prst="rect">
            <a:avLst/>
          </a:prstGeom>
          <a:solidFill>
            <a:srgbClr val="FFBC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9"/>
          <p:cNvSpPr txBox="1"/>
          <p:nvPr/>
        </p:nvSpPr>
        <p:spPr>
          <a:xfrm rot="-5400000">
            <a:off x="-359218" y="2879320"/>
            <a:ext cx="1747423" cy="390363"/>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VISION</a:t>
            </a:r>
            <a:endParaRPr b="0" i="0" sz="1400" u="none" cap="none" strike="noStrike">
              <a:solidFill>
                <a:srgbClr val="000000"/>
              </a:solidFill>
              <a:latin typeface="Arial"/>
              <a:ea typeface="Arial"/>
              <a:cs typeface="Arial"/>
              <a:sym typeface="Arial"/>
            </a:endParaRPr>
          </a:p>
        </p:txBody>
      </p:sp>
      <p:sp>
        <p:nvSpPr>
          <p:cNvPr id="120" name="Google Shape;120;p9"/>
          <p:cNvSpPr txBox="1"/>
          <p:nvPr/>
        </p:nvSpPr>
        <p:spPr>
          <a:xfrm rot="-5400000">
            <a:off x="6034041" y="2950316"/>
            <a:ext cx="1605429" cy="390363"/>
          </a:xfrm>
          <a:prstGeom prst="rect">
            <a:avLst/>
          </a:prstGeom>
          <a:noFill/>
          <a:ln>
            <a:noFill/>
          </a:ln>
        </p:spPr>
        <p:txBody>
          <a:bodyPr anchorCtr="0" anchor="t" bIns="45700" lIns="91425" spcFirstLastPara="1" rIns="91425" wrap="square" tIns="45700">
            <a:noAutofit/>
          </a:bodyPr>
          <a:lstStyle/>
          <a:p>
            <a:pPr indent="0" lvl="1" marL="6350" marR="0" rtl="0" algn="ctr">
              <a:lnSpc>
                <a:spcPct val="70000"/>
              </a:lnSpc>
              <a:spcBef>
                <a:spcPts val="0"/>
              </a:spcBef>
              <a:spcAft>
                <a:spcPts val="0"/>
              </a:spcAft>
              <a:buClr>
                <a:srgbClr val="000000"/>
              </a:buClr>
              <a:buSzPts val="2600"/>
              <a:buFont typeface="Arial"/>
              <a:buNone/>
            </a:pPr>
            <a:r>
              <a:rPr b="1" i="0" lang="en-IE" sz="2600" u="none" cap="none" strike="noStrike">
                <a:solidFill>
                  <a:srgbClr val="575D66"/>
                </a:solidFill>
                <a:latin typeface="Calibri"/>
                <a:ea typeface="Calibri"/>
                <a:cs typeface="Calibri"/>
                <a:sym typeface="Calibri"/>
              </a:rPr>
              <a:t>MISSION</a:t>
            </a:r>
            <a:endParaRPr b="0" i="0" sz="1400" u="none" cap="none" strike="noStrike">
              <a:solidFill>
                <a:srgbClr val="000000"/>
              </a:solidFill>
              <a:latin typeface="Arial"/>
              <a:ea typeface="Arial"/>
              <a:cs typeface="Arial"/>
              <a:sym typeface="Arial"/>
            </a:endParaRPr>
          </a:p>
        </p:txBody>
      </p:sp>
      <p:pic>
        <p:nvPicPr>
          <p:cNvPr id="121" name="Google Shape;121;p9"/>
          <p:cNvPicPr preferRelativeResize="0"/>
          <p:nvPr/>
        </p:nvPicPr>
        <p:blipFill rotWithShape="1">
          <a:blip r:embed="rId3">
            <a:alphaModFix/>
          </a:blip>
          <a:srcRect b="0" l="0" r="0" t="0"/>
          <a:stretch/>
        </p:blipFill>
        <p:spPr>
          <a:xfrm>
            <a:off x="7316345" y="4459451"/>
            <a:ext cx="1246258" cy="1762348"/>
          </a:xfrm>
          <a:prstGeom prst="rect">
            <a:avLst/>
          </a:prstGeom>
          <a:noFill/>
          <a:ln>
            <a:noFill/>
          </a:ln>
          <a:effectLst>
            <a:outerShdw blurRad="50800" rotWithShape="0" algn="tl" dir="2700000" dist="38100">
              <a:srgbClr val="000000">
                <a:alpha val="40000"/>
              </a:srgbClr>
            </a:outerShdw>
          </a:effectLst>
        </p:spPr>
      </p:pic>
      <p:sp>
        <p:nvSpPr>
          <p:cNvPr id="122" name="Google Shape;122;p9"/>
          <p:cNvSpPr txBox="1"/>
          <p:nvPr/>
        </p:nvSpPr>
        <p:spPr>
          <a:xfrm>
            <a:off x="8711417" y="4964883"/>
            <a:ext cx="3598513" cy="830997"/>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NUI Galway’s current </a:t>
            </a:r>
            <a:endParaRPr b="0" i="0" sz="1400" u="none" cap="none" strike="noStrike">
              <a:solidFill>
                <a:srgbClr val="000000"/>
              </a:solidFill>
              <a:latin typeface="Arial"/>
              <a:ea typeface="Arial"/>
              <a:cs typeface="Arial"/>
              <a:sym typeface="Arial"/>
            </a:endParaRPr>
          </a:p>
          <a:p>
            <a:pPr indent="0" lvl="1" marL="6350" marR="0" rtl="0" algn="l">
              <a:lnSpc>
                <a:spcPct val="100000"/>
              </a:lnSpc>
              <a:spcBef>
                <a:spcPts val="0"/>
              </a:spcBef>
              <a:spcAft>
                <a:spcPts val="0"/>
              </a:spcAft>
              <a:buClr>
                <a:srgbClr val="000000"/>
              </a:buClr>
              <a:buSzPts val="1600"/>
              <a:buFont typeface="Arial"/>
              <a:buNone/>
            </a:pPr>
            <a:r>
              <a:rPr b="0" i="0" lang="en-IE" sz="1600" u="none" cap="none" strike="noStrike">
                <a:solidFill>
                  <a:schemeClr val="dk1"/>
                </a:solidFill>
                <a:latin typeface="Calibri"/>
                <a:ea typeface="Calibri"/>
                <a:cs typeface="Calibri"/>
                <a:sym typeface="Calibri"/>
              </a:rPr>
              <a:t>strategy is available at:</a:t>
            </a:r>
            <a:br>
              <a:rPr b="0" i="0" lang="en-IE" sz="1600" u="none" cap="none" strike="noStrike">
                <a:solidFill>
                  <a:schemeClr val="dk1"/>
                </a:solidFill>
                <a:latin typeface="Calibri"/>
                <a:ea typeface="Calibri"/>
                <a:cs typeface="Calibri"/>
                <a:sym typeface="Calibri"/>
              </a:rPr>
            </a:br>
            <a:r>
              <a:rPr b="1" i="0" lang="en-IE" sz="1600" u="none" cap="none" strike="noStrike">
                <a:solidFill>
                  <a:srgbClr val="1798F0"/>
                </a:solidFill>
                <a:latin typeface="Calibri"/>
                <a:ea typeface="Calibri"/>
                <a:cs typeface="Calibri"/>
                <a:sym typeface="Calibri"/>
              </a:rPr>
              <a:t>www.nuigalway.ie/vision2020</a:t>
            </a:r>
            <a:endParaRPr b="0" i="0" sz="1400" u="none" cap="none" strike="noStrike">
              <a:solidFill>
                <a:srgbClr val="000000"/>
              </a:solidFill>
              <a:latin typeface="Arial"/>
              <a:ea typeface="Arial"/>
              <a:cs typeface="Arial"/>
              <a:sym typeface="Arial"/>
            </a:endParaRPr>
          </a:p>
        </p:txBody>
      </p:sp>
      <p:sp>
        <p:nvSpPr>
          <p:cNvPr id="123" name="Google Shape;123;p9"/>
          <p:cNvSpPr txBox="1"/>
          <p:nvPr/>
        </p:nvSpPr>
        <p:spPr>
          <a:xfrm>
            <a:off x="1011599" y="2539352"/>
            <a:ext cx="4366416" cy="2554545"/>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NUI Galway will be a leading global university, renowned for our distinctive areas of research, recognised as an institution of choice for our teaching </a:t>
            </a:r>
            <a:br>
              <a:rPr b="0" i="0" lang="en-IE" sz="2000" u="none" cap="none" strike="noStrike">
                <a:solidFill>
                  <a:schemeClr val="lt1"/>
                </a:solidFill>
                <a:latin typeface="Calibri"/>
                <a:ea typeface="Calibri"/>
                <a:cs typeface="Calibri"/>
                <a:sym typeface="Calibri"/>
              </a:rPr>
            </a:br>
            <a:r>
              <a:rPr b="0" i="0" lang="en-IE" sz="2000" u="none" cap="none" strike="noStrike">
                <a:solidFill>
                  <a:schemeClr val="lt1"/>
                </a:solidFill>
                <a:latin typeface="Calibri"/>
                <a:ea typeface="Calibri"/>
                <a:cs typeface="Calibri"/>
                <a:sym typeface="Calibri"/>
              </a:rPr>
              <a:t>and scholarship, celebrated for our outstanding engagement with wider society, and enriched by a dynamic network of partnerships.</a:t>
            </a:r>
            <a:endParaRPr b="0" i="0" sz="1400" u="none" cap="none" strike="noStrike">
              <a:solidFill>
                <a:srgbClr val="000000"/>
              </a:solidFill>
              <a:latin typeface="Arial"/>
              <a:ea typeface="Arial"/>
              <a:cs typeface="Arial"/>
              <a:sym typeface="Arial"/>
            </a:endParaRPr>
          </a:p>
        </p:txBody>
      </p:sp>
      <p:sp>
        <p:nvSpPr>
          <p:cNvPr id="124" name="Google Shape;124;p9"/>
          <p:cNvSpPr txBox="1"/>
          <p:nvPr/>
        </p:nvSpPr>
        <p:spPr>
          <a:xfrm>
            <a:off x="7466498" y="2488948"/>
            <a:ext cx="4514568" cy="1323439"/>
          </a:xfrm>
          <a:prstGeom prst="rect">
            <a:avLst/>
          </a:prstGeom>
          <a:noFill/>
          <a:ln>
            <a:noFill/>
          </a:ln>
        </p:spPr>
        <p:txBody>
          <a:bodyPr anchorCtr="0" anchor="t" bIns="45700" lIns="91425" spcFirstLastPara="1" rIns="91425" wrap="square" tIns="45700">
            <a:noAutofit/>
          </a:bodyPr>
          <a:lstStyle/>
          <a:p>
            <a:pPr indent="0" lvl="1" marL="6350" marR="0" rtl="0" algn="l">
              <a:lnSpc>
                <a:spcPct val="100000"/>
              </a:lnSpc>
              <a:spcBef>
                <a:spcPts val="0"/>
              </a:spcBef>
              <a:spcAft>
                <a:spcPts val="0"/>
              </a:spcAft>
              <a:buClr>
                <a:srgbClr val="000000"/>
              </a:buClr>
              <a:buSzPts val="2000"/>
              <a:buFont typeface="Arial"/>
              <a:buNone/>
            </a:pPr>
            <a:r>
              <a:rPr b="0" i="0" lang="en-IE" sz="2000" u="none" cap="none" strike="noStrike">
                <a:solidFill>
                  <a:schemeClr val="lt1"/>
                </a:solidFill>
                <a:latin typeface="Calibri"/>
                <a:ea typeface="Calibri"/>
                <a:cs typeface="Calibri"/>
                <a:sym typeface="Calibri"/>
              </a:rPr>
              <a:t>To foster a vibrant community of students and staff, where distinguished learning, impactful research, and creative thinking are shared with the world.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125" name="Shape 125"/>
        <p:cNvGrpSpPr/>
        <p:nvPr/>
      </p:nvGrpSpPr>
      <p:grpSpPr>
        <a:xfrm>
          <a:off x="0" y="0"/>
          <a:ext cx="0" cy="0"/>
          <a:chOff x="0" y="0"/>
          <a:chExt cx="0" cy="0"/>
        </a:xfrm>
      </p:grpSpPr>
      <p:sp>
        <p:nvSpPr>
          <p:cNvPr id="126" name="Google Shape;126;p10"/>
          <p:cNvSpPr/>
          <p:nvPr/>
        </p:nvSpPr>
        <p:spPr>
          <a:xfrm>
            <a:off x="0" y="0"/>
            <a:ext cx="12192000" cy="6858000"/>
          </a:xfrm>
          <a:prstGeom prst="rect">
            <a:avLst/>
          </a:prstGeom>
          <a:solidFill>
            <a:srgbClr val="88D1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8D08C"/>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b="9178" l="0" r="0" t="3148"/>
          <a:stretch/>
        </p:blipFill>
        <p:spPr>
          <a:xfrm>
            <a:off x="2724841" y="-1"/>
            <a:ext cx="5828812" cy="6858001"/>
          </a:xfrm>
          <a:prstGeom prst="rect">
            <a:avLst/>
          </a:prstGeom>
          <a:noFill/>
          <a:ln>
            <a:noFill/>
          </a:ln>
          <a:effectLst>
            <a:outerShdw blurRad="165100" sx="103000" rotWithShape="0" algn="tl" dir="2700000" dist="38100" sy="103000">
              <a:srgbClr val="000000">
                <a:alpha val="34509"/>
              </a:srgbClr>
            </a:outerShdw>
          </a:effectLst>
        </p:spPr>
      </p:pic>
      <p:sp>
        <p:nvSpPr>
          <p:cNvPr id="128" name="Google Shape;128;p10"/>
          <p:cNvSpPr txBox="1"/>
          <p:nvPr/>
        </p:nvSpPr>
        <p:spPr>
          <a:xfrm>
            <a:off x="8338280" y="2624313"/>
            <a:ext cx="3598513" cy="2215991"/>
          </a:xfrm>
          <a:prstGeom prst="rect">
            <a:avLst/>
          </a:prstGeom>
          <a:noFill/>
          <a:ln>
            <a:noFill/>
          </a:ln>
        </p:spPr>
        <p:txBody>
          <a:bodyPr anchorCtr="0" anchor="t" bIns="45700" lIns="91425" spcFirstLastPara="1" rIns="91425" wrap="square" tIns="45700">
            <a:noAutofit/>
          </a:bodyPr>
          <a:lstStyle/>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Medical Academies</a:t>
            </a:r>
            <a:endParaRPr b="0" i="0" sz="1400" u="none" cap="none" strike="noStrike">
              <a:solidFill>
                <a:srgbClr val="000000"/>
              </a:solidFill>
              <a:latin typeface="Arial"/>
              <a:ea typeface="Arial"/>
              <a:cs typeface="Arial"/>
              <a:sym typeface="Arial"/>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Teaching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Irish-Language Centres</a:t>
            </a:r>
            <a:endParaRPr b="1" i="0" sz="2300" u="none" cap="none" strike="noStrike">
              <a:solidFill>
                <a:schemeClr val="lt1"/>
              </a:solidFill>
              <a:latin typeface="Calibri"/>
              <a:ea typeface="Calibri"/>
              <a:cs typeface="Calibri"/>
              <a:sym typeface="Calibri"/>
            </a:endParaRPr>
          </a:p>
          <a:p>
            <a:pPr indent="0" lvl="1" marL="6350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Research Centres</a:t>
            </a:r>
            <a:endParaRPr b="1" i="0" sz="2300" u="none" cap="none" strike="noStrike">
              <a:solidFill>
                <a:schemeClr val="lt1"/>
              </a:solidFill>
              <a:latin typeface="Calibri"/>
              <a:ea typeface="Calibri"/>
              <a:cs typeface="Calibri"/>
              <a:sym typeface="Calibri"/>
            </a:endParaRPr>
          </a:p>
        </p:txBody>
      </p:sp>
      <p:sp>
        <p:nvSpPr>
          <p:cNvPr id="129" name="Google Shape;129;p10"/>
          <p:cNvSpPr txBox="1"/>
          <p:nvPr/>
        </p:nvSpPr>
        <p:spPr>
          <a:xfrm>
            <a:off x="398405" y="381158"/>
            <a:ext cx="3939325" cy="1315360"/>
          </a:xfrm>
          <a:prstGeom prst="rect">
            <a:avLst/>
          </a:prstGeom>
          <a:noFill/>
          <a:ln>
            <a:noFill/>
          </a:ln>
        </p:spPr>
        <p:txBody>
          <a:bodyPr anchorCtr="0" anchor="t" bIns="45700" lIns="91425" spcFirstLastPara="1" rIns="91425" wrap="square" tIns="45700">
            <a:noAutofit/>
          </a:bodyPr>
          <a:lstStyle/>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NUI Galway</a:t>
            </a:r>
            <a:endParaRPr b="0" i="0" sz="1400" u="none" cap="none" strike="noStrike">
              <a:solidFill>
                <a:srgbClr val="000000"/>
              </a:solidFill>
              <a:latin typeface="Arial"/>
              <a:ea typeface="Arial"/>
              <a:cs typeface="Arial"/>
              <a:sym typeface="Arial"/>
            </a:endParaRPr>
          </a:p>
          <a:p>
            <a:pPr indent="0" lvl="1" marL="6350" marR="0" rtl="0" algn="l">
              <a:lnSpc>
                <a:spcPct val="70000"/>
              </a:lnSpc>
              <a:spcBef>
                <a:spcPts val="0"/>
              </a:spcBef>
              <a:spcAft>
                <a:spcPts val="0"/>
              </a:spcAft>
              <a:buClr>
                <a:srgbClr val="000000"/>
              </a:buClr>
              <a:buSzPts val="5500"/>
              <a:buFont typeface="Arial"/>
              <a:buNone/>
            </a:pPr>
            <a:r>
              <a:rPr b="0" i="0" lang="en-IE" sz="5500" u="none" cap="none" strike="noStrike">
                <a:solidFill>
                  <a:schemeClr val="lt1"/>
                </a:solidFill>
                <a:latin typeface="Calibri"/>
                <a:ea typeface="Calibri"/>
                <a:cs typeface="Calibri"/>
                <a:sym typeface="Calibri"/>
              </a:rPr>
              <a:t>Campuses</a:t>
            </a:r>
            <a:endParaRPr b="0" i="0" sz="1400" u="none" cap="none" strike="noStrike">
              <a:solidFill>
                <a:srgbClr val="000000"/>
              </a:solidFill>
              <a:latin typeface="Arial"/>
              <a:ea typeface="Arial"/>
              <a:cs typeface="Arial"/>
              <a:sym typeface="Arial"/>
            </a:endParaRPr>
          </a:p>
        </p:txBody>
      </p:sp>
      <p:sp>
        <p:nvSpPr>
          <p:cNvPr id="130" name="Google Shape;130;p10"/>
          <p:cNvSpPr txBox="1"/>
          <p:nvPr/>
        </p:nvSpPr>
        <p:spPr>
          <a:xfrm>
            <a:off x="4839292" y="4732515"/>
            <a:ext cx="1902898" cy="568361"/>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Limerick</a:t>
            </a:r>
            <a:endParaRPr b="0" i="0" sz="1400" u="none" cap="none" strike="noStrike">
              <a:solidFill>
                <a:srgbClr val="000000"/>
              </a:solidFill>
              <a:latin typeface="Arial"/>
              <a:ea typeface="Arial"/>
              <a:cs typeface="Arial"/>
              <a:sym typeface="Arial"/>
            </a:endParaRPr>
          </a:p>
        </p:txBody>
      </p:sp>
      <p:sp>
        <p:nvSpPr>
          <p:cNvPr id="131" name="Google Shape;131;p10"/>
          <p:cNvSpPr/>
          <p:nvPr/>
        </p:nvSpPr>
        <p:spPr>
          <a:xfrm>
            <a:off x="4692197" y="5007677"/>
            <a:ext cx="185186" cy="185184"/>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10"/>
          <p:cNvSpPr txBox="1"/>
          <p:nvPr/>
        </p:nvSpPr>
        <p:spPr>
          <a:xfrm>
            <a:off x="6801846" y="3688213"/>
            <a:ext cx="1545842" cy="568361"/>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Dublin</a:t>
            </a:r>
            <a:endParaRPr b="1" i="0" sz="2300" u="none" cap="none" strike="noStrike">
              <a:solidFill>
                <a:schemeClr val="lt1"/>
              </a:solidFill>
              <a:latin typeface="Calibri"/>
              <a:ea typeface="Calibri"/>
              <a:cs typeface="Calibri"/>
              <a:sym typeface="Calibri"/>
            </a:endParaRPr>
          </a:p>
        </p:txBody>
      </p:sp>
      <p:sp>
        <p:nvSpPr>
          <p:cNvPr id="133" name="Google Shape;133;p10"/>
          <p:cNvSpPr/>
          <p:nvPr/>
        </p:nvSpPr>
        <p:spPr>
          <a:xfrm>
            <a:off x="7524449" y="3737032"/>
            <a:ext cx="185186" cy="185184"/>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 name="Google Shape;134;p10"/>
          <p:cNvSpPr txBox="1"/>
          <p:nvPr/>
        </p:nvSpPr>
        <p:spPr>
          <a:xfrm>
            <a:off x="7202902" y="1137911"/>
            <a:ext cx="1545842" cy="568361"/>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Belfast</a:t>
            </a:r>
            <a:endParaRPr b="1" i="0" sz="2300" u="none" cap="none" strike="noStrike">
              <a:solidFill>
                <a:schemeClr val="lt1"/>
              </a:solidFill>
              <a:latin typeface="Calibri"/>
              <a:ea typeface="Calibri"/>
              <a:cs typeface="Calibri"/>
              <a:sym typeface="Calibri"/>
            </a:endParaRPr>
          </a:p>
        </p:txBody>
      </p:sp>
      <p:sp>
        <p:nvSpPr>
          <p:cNvPr id="135" name="Google Shape;135;p10"/>
          <p:cNvSpPr/>
          <p:nvPr/>
        </p:nvSpPr>
        <p:spPr>
          <a:xfrm>
            <a:off x="7887594" y="1161947"/>
            <a:ext cx="185186" cy="185184"/>
          </a:xfrm>
          <a:prstGeom prst="ellipse">
            <a:avLst/>
          </a:prstGeom>
          <a:solidFill>
            <a:srgbClr val="2846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10"/>
          <p:cNvSpPr txBox="1"/>
          <p:nvPr/>
        </p:nvSpPr>
        <p:spPr>
          <a:xfrm>
            <a:off x="4542221" y="3893712"/>
            <a:ext cx="1902898" cy="568361"/>
          </a:xfrm>
          <a:prstGeom prst="rect">
            <a:avLst/>
          </a:prstGeom>
          <a:noFill/>
          <a:ln>
            <a:noFill/>
          </a:ln>
        </p:spPr>
        <p:txBody>
          <a:bodyPr anchorCtr="0" anchor="t" bIns="45700" lIns="91425" spcFirstLastPara="1" rIns="91425" wrap="square" tIns="45700">
            <a:noAutofit/>
          </a:bodyPr>
          <a:lstStyle/>
          <a:p>
            <a:pPr indent="0" lvl="1" marL="12700" marR="0" rtl="0" algn="l">
              <a:lnSpc>
                <a:spcPct val="150000"/>
              </a:lnSpc>
              <a:spcBef>
                <a:spcPts val="0"/>
              </a:spcBef>
              <a:spcAft>
                <a:spcPts val="0"/>
              </a:spcAft>
              <a:buClr>
                <a:srgbClr val="000000"/>
              </a:buClr>
              <a:buSzPts val="2300"/>
              <a:buFont typeface="Arial"/>
              <a:buNone/>
            </a:pPr>
            <a:r>
              <a:rPr b="1" i="0" lang="en-IE" sz="2300" u="none" cap="none" strike="noStrike">
                <a:solidFill>
                  <a:schemeClr val="lt1"/>
                </a:solidFill>
                <a:latin typeface="Calibri"/>
                <a:ea typeface="Calibri"/>
                <a:cs typeface="Calibri"/>
                <a:sym typeface="Calibri"/>
              </a:rPr>
              <a:t>GALWAY</a:t>
            </a:r>
            <a:endParaRPr b="0" i="0" sz="1400" u="none" cap="none" strike="noStrike">
              <a:solidFill>
                <a:srgbClr val="000000"/>
              </a:solidFill>
              <a:latin typeface="Arial"/>
              <a:ea typeface="Arial"/>
              <a:cs typeface="Arial"/>
              <a:sym typeface="Arial"/>
            </a:endParaRPr>
          </a:p>
        </p:txBody>
      </p:sp>
      <p:pic>
        <p:nvPicPr>
          <p:cNvPr id="137" name="Google Shape;137;p10"/>
          <p:cNvPicPr preferRelativeResize="0"/>
          <p:nvPr/>
        </p:nvPicPr>
        <p:blipFill rotWithShape="1">
          <a:blip r:embed="rId3">
            <a:alphaModFix/>
          </a:blip>
          <a:srcRect b="0" l="0" r="69543" t="0"/>
          <a:stretch/>
        </p:blipFill>
        <p:spPr>
          <a:xfrm>
            <a:off x="4219636" y="3671015"/>
            <a:ext cx="314705" cy="319073"/>
          </a:xfrm>
          <a:prstGeom prst="rect">
            <a:avLst/>
          </a:prstGeom>
          <a:noFill/>
          <a:ln>
            <a:noFill/>
          </a:ln>
        </p:spPr>
      </p:pic>
      <p:grpSp>
        <p:nvGrpSpPr>
          <p:cNvPr id="138" name="Google Shape;138;p10"/>
          <p:cNvGrpSpPr/>
          <p:nvPr/>
        </p:nvGrpSpPr>
        <p:grpSpPr>
          <a:xfrm>
            <a:off x="4113952" y="4134978"/>
            <a:ext cx="275642" cy="275642"/>
            <a:chOff x="4335701" y="3850853"/>
            <a:chExt cx="319888" cy="319888"/>
          </a:xfrm>
        </p:grpSpPr>
        <p:sp>
          <p:nvSpPr>
            <p:cNvPr id="139" name="Google Shape;139;p10"/>
            <p:cNvSpPr/>
            <p:nvPr/>
          </p:nvSpPr>
          <p:spPr>
            <a:xfrm>
              <a:off x="4335701" y="3850853"/>
              <a:ext cx="319888" cy="31988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0" name="Google Shape;140;p10"/>
            <p:cNvPicPr preferRelativeResize="0"/>
            <p:nvPr/>
          </p:nvPicPr>
          <p:blipFill rotWithShape="1">
            <a:blip r:embed="rId4">
              <a:alphaModFix/>
            </a:blip>
            <a:srcRect b="0" l="0" r="76243" t="0"/>
            <a:stretch/>
          </p:blipFill>
          <p:spPr>
            <a:xfrm flipH="1" rot="10800000">
              <a:off x="4384776" y="3881320"/>
              <a:ext cx="252280" cy="258954"/>
            </a:xfrm>
            <a:prstGeom prst="rect">
              <a:avLst/>
            </a:prstGeom>
            <a:noFill/>
            <a:ln>
              <a:noFill/>
            </a:ln>
          </p:spPr>
        </p:pic>
      </p:grpSp>
      <p:grpSp>
        <p:nvGrpSpPr>
          <p:cNvPr id="141" name="Google Shape;141;p10"/>
          <p:cNvGrpSpPr/>
          <p:nvPr/>
        </p:nvGrpSpPr>
        <p:grpSpPr>
          <a:xfrm>
            <a:off x="4570188" y="3711756"/>
            <a:ext cx="249249" cy="249390"/>
            <a:chOff x="5235088" y="3530081"/>
            <a:chExt cx="289256" cy="289421"/>
          </a:xfrm>
        </p:grpSpPr>
        <p:sp>
          <p:nvSpPr>
            <p:cNvPr id="142" name="Google Shape;142;p10"/>
            <p:cNvSpPr/>
            <p:nvPr/>
          </p:nvSpPr>
          <p:spPr>
            <a:xfrm>
              <a:off x="5235986" y="3530081"/>
              <a:ext cx="288358" cy="289421"/>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5">
              <a:alphaModFix/>
            </a:blip>
            <a:srcRect b="2790" l="54698" r="20795" t="-3348"/>
            <a:stretch/>
          </p:blipFill>
          <p:spPr>
            <a:xfrm flipH="1">
              <a:off x="5235088" y="3544831"/>
              <a:ext cx="262042" cy="260742"/>
            </a:xfrm>
            <a:prstGeom prst="rect">
              <a:avLst/>
            </a:prstGeom>
            <a:noFill/>
            <a:ln>
              <a:noFill/>
            </a:ln>
          </p:spPr>
        </p:pic>
      </p:grpSp>
      <p:grpSp>
        <p:nvGrpSpPr>
          <p:cNvPr id="144" name="Google Shape;144;p10"/>
          <p:cNvGrpSpPr/>
          <p:nvPr/>
        </p:nvGrpSpPr>
        <p:grpSpPr>
          <a:xfrm>
            <a:off x="4416555" y="4854386"/>
            <a:ext cx="275642" cy="275642"/>
            <a:chOff x="5527990" y="3750678"/>
            <a:chExt cx="393774" cy="393774"/>
          </a:xfrm>
        </p:grpSpPr>
        <p:sp>
          <p:nvSpPr>
            <p:cNvPr id="145" name="Google Shape;145;p10"/>
            <p:cNvSpPr/>
            <p:nvPr/>
          </p:nvSpPr>
          <p:spPr>
            <a:xfrm>
              <a:off x="5527990" y="3750678"/>
              <a:ext cx="393774" cy="393774"/>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6" name="Google Shape;146;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grpSp>
        <p:nvGrpSpPr>
          <p:cNvPr id="147" name="Google Shape;147;p10"/>
          <p:cNvGrpSpPr/>
          <p:nvPr/>
        </p:nvGrpSpPr>
        <p:grpSpPr>
          <a:xfrm>
            <a:off x="5131380" y="3692551"/>
            <a:ext cx="275642" cy="275642"/>
            <a:chOff x="5777361" y="3530081"/>
            <a:chExt cx="319888" cy="319888"/>
          </a:xfrm>
        </p:grpSpPr>
        <p:sp>
          <p:nvSpPr>
            <p:cNvPr id="148" name="Google Shape;148;p10"/>
            <p:cNvSpPr/>
            <p:nvPr/>
          </p:nvSpPr>
          <p:spPr>
            <a:xfrm>
              <a:off x="5777361" y="3530081"/>
              <a:ext cx="319888" cy="31988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9" name="Google Shape;149;p10"/>
            <p:cNvPicPr preferRelativeResize="0"/>
            <p:nvPr/>
          </p:nvPicPr>
          <p:blipFill rotWithShape="1">
            <a:blip r:embed="rId4">
              <a:alphaModFix/>
            </a:blip>
            <a:srcRect b="0" l="0" r="76243" t="0"/>
            <a:stretch/>
          </p:blipFill>
          <p:spPr>
            <a:xfrm flipH="1" rot="10800000">
              <a:off x="5817162" y="3560548"/>
              <a:ext cx="252280" cy="258954"/>
            </a:xfrm>
            <a:prstGeom prst="rect">
              <a:avLst/>
            </a:prstGeom>
            <a:noFill/>
            <a:ln>
              <a:noFill/>
            </a:ln>
          </p:spPr>
        </p:pic>
      </p:grpSp>
      <p:grpSp>
        <p:nvGrpSpPr>
          <p:cNvPr id="150" name="Google Shape;150;p10"/>
          <p:cNvGrpSpPr/>
          <p:nvPr/>
        </p:nvGrpSpPr>
        <p:grpSpPr>
          <a:xfrm>
            <a:off x="3331116" y="3554904"/>
            <a:ext cx="275642" cy="275642"/>
            <a:chOff x="3845349" y="3308812"/>
            <a:chExt cx="319888" cy="319888"/>
          </a:xfrm>
        </p:grpSpPr>
        <p:sp>
          <p:nvSpPr>
            <p:cNvPr id="151" name="Google Shape;151;p10"/>
            <p:cNvSpPr/>
            <p:nvPr/>
          </p:nvSpPr>
          <p:spPr>
            <a:xfrm>
              <a:off x="3845349" y="3308812"/>
              <a:ext cx="319888" cy="31988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2" name="Google Shape;152;p10"/>
            <p:cNvPicPr preferRelativeResize="0"/>
            <p:nvPr/>
          </p:nvPicPr>
          <p:blipFill rotWithShape="1">
            <a:blip r:embed="rId4">
              <a:alphaModFix/>
            </a:blip>
            <a:srcRect b="0" l="0" r="76243" t="0"/>
            <a:stretch/>
          </p:blipFill>
          <p:spPr>
            <a:xfrm flipH="1" rot="10800000">
              <a:off x="3885150" y="3339279"/>
              <a:ext cx="252280" cy="258954"/>
            </a:xfrm>
            <a:prstGeom prst="rect">
              <a:avLst/>
            </a:prstGeom>
            <a:noFill/>
            <a:ln>
              <a:noFill/>
            </a:ln>
          </p:spPr>
        </p:pic>
      </p:grpSp>
      <p:grpSp>
        <p:nvGrpSpPr>
          <p:cNvPr id="153" name="Google Shape;153;p10"/>
          <p:cNvGrpSpPr/>
          <p:nvPr/>
        </p:nvGrpSpPr>
        <p:grpSpPr>
          <a:xfrm>
            <a:off x="4819413" y="3114188"/>
            <a:ext cx="249249" cy="249390"/>
            <a:chOff x="5173661" y="3130180"/>
            <a:chExt cx="289256" cy="289421"/>
          </a:xfrm>
        </p:grpSpPr>
        <p:sp>
          <p:nvSpPr>
            <p:cNvPr id="154" name="Google Shape;154;p10"/>
            <p:cNvSpPr/>
            <p:nvPr/>
          </p:nvSpPr>
          <p:spPr>
            <a:xfrm>
              <a:off x="5174559" y="3130180"/>
              <a:ext cx="288358" cy="289421"/>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5" name="Google Shape;155;p10"/>
            <p:cNvPicPr preferRelativeResize="0"/>
            <p:nvPr/>
          </p:nvPicPr>
          <p:blipFill rotWithShape="1">
            <a:blip r:embed="rId5">
              <a:alphaModFix/>
            </a:blip>
            <a:srcRect b="2790" l="54698" r="20795" t="-3348"/>
            <a:stretch/>
          </p:blipFill>
          <p:spPr>
            <a:xfrm flipH="1">
              <a:off x="5173661" y="3144930"/>
              <a:ext cx="262042" cy="260742"/>
            </a:xfrm>
            <a:prstGeom prst="rect">
              <a:avLst/>
            </a:prstGeom>
            <a:noFill/>
            <a:ln>
              <a:noFill/>
            </a:ln>
          </p:spPr>
        </p:pic>
      </p:grpSp>
      <p:grpSp>
        <p:nvGrpSpPr>
          <p:cNvPr id="156" name="Google Shape;156;p10"/>
          <p:cNvGrpSpPr/>
          <p:nvPr/>
        </p:nvGrpSpPr>
        <p:grpSpPr>
          <a:xfrm>
            <a:off x="3955759" y="2638817"/>
            <a:ext cx="249249" cy="249390"/>
            <a:chOff x="4400356" y="3054140"/>
            <a:chExt cx="289256" cy="289421"/>
          </a:xfrm>
        </p:grpSpPr>
        <p:sp>
          <p:nvSpPr>
            <p:cNvPr id="157" name="Google Shape;157;p10"/>
            <p:cNvSpPr/>
            <p:nvPr/>
          </p:nvSpPr>
          <p:spPr>
            <a:xfrm>
              <a:off x="4401254" y="3054140"/>
              <a:ext cx="288358" cy="289421"/>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 name="Google Shape;158;p10"/>
            <p:cNvPicPr preferRelativeResize="0"/>
            <p:nvPr/>
          </p:nvPicPr>
          <p:blipFill rotWithShape="1">
            <a:blip r:embed="rId5">
              <a:alphaModFix/>
            </a:blip>
            <a:srcRect b="2790" l="54698" r="20795" t="-3348"/>
            <a:stretch/>
          </p:blipFill>
          <p:spPr>
            <a:xfrm flipH="1">
              <a:off x="4400356" y="3068890"/>
              <a:ext cx="262042" cy="260742"/>
            </a:xfrm>
            <a:prstGeom prst="rect">
              <a:avLst/>
            </a:prstGeom>
            <a:noFill/>
            <a:ln>
              <a:noFill/>
            </a:ln>
          </p:spPr>
        </p:pic>
      </p:grpSp>
      <p:grpSp>
        <p:nvGrpSpPr>
          <p:cNvPr id="159" name="Google Shape;159;p10"/>
          <p:cNvGrpSpPr/>
          <p:nvPr/>
        </p:nvGrpSpPr>
        <p:grpSpPr>
          <a:xfrm>
            <a:off x="4870150" y="1803532"/>
            <a:ext cx="249249" cy="249390"/>
            <a:chOff x="5135034" y="1860358"/>
            <a:chExt cx="289256" cy="289421"/>
          </a:xfrm>
        </p:grpSpPr>
        <p:sp>
          <p:nvSpPr>
            <p:cNvPr id="160" name="Google Shape;160;p10"/>
            <p:cNvSpPr/>
            <p:nvPr/>
          </p:nvSpPr>
          <p:spPr>
            <a:xfrm>
              <a:off x="5135932" y="1860358"/>
              <a:ext cx="288358" cy="289421"/>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1" name="Google Shape;161;p10"/>
            <p:cNvPicPr preferRelativeResize="0"/>
            <p:nvPr/>
          </p:nvPicPr>
          <p:blipFill rotWithShape="1">
            <a:blip r:embed="rId5">
              <a:alphaModFix/>
            </a:blip>
            <a:srcRect b="2790" l="54698" r="20795" t="-3348"/>
            <a:stretch/>
          </p:blipFill>
          <p:spPr>
            <a:xfrm flipH="1">
              <a:off x="5135034" y="1875108"/>
              <a:ext cx="262042" cy="260742"/>
            </a:xfrm>
            <a:prstGeom prst="rect">
              <a:avLst/>
            </a:prstGeom>
            <a:noFill/>
            <a:ln>
              <a:noFill/>
            </a:ln>
          </p:spPr>
        </p:pic>
      </p:grpSp>
      <p:grpSp>
        <p:nvGrpSpPr>
          <p:cNvPr id="162" name="Google Shape;162;p10"/>
          <p:cNvGrpSpPr/>
          <p:nvPr/>
        </p:nvGrpSpPr>
        <p:grpSpPr>
          <a:xfrm>
            <a:off x="5154381" y="1879700"/>
            <a:ext cx="275642" cy="275642"/>
            <a:chOff x="5445656" y="1844640"/>
            <a:chExt cx="319888" cy="319888"/>
          </a:xfrm>
        </p:grpSpPr>
        <p:sp>
          <p:nvSpPr>
            <p:cNvPr id="163" name="Google Shape;163;p10"/>
            <p:cNvSpPr/>
            <p:nvPr/>
          </p:nvSpPr>
          <p:spPr>
            <a:xfrm>
              <a:off x="5445656" y="1844640"/>
              <a:ext cx="319888" cy="319888"/>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 name="Google Shape;164;p10"/>
            <p:cNvPicPr preferRelativeResize="0"/>
            <p:nvPr/>
          </p:nvPicPr>
          <p:blipFill rotWithShape="1">
            <a:blip r:embed="rId4">
              <a:alphaModFix/>
            </a:blip>
            <a:srcRect b="3127" l="27239" r="49004" t="-3686"/>
            <a:stretch/>
          </p:blipFill>
          <p:spPr>
            <a:xfrm flipH="1">
              <a:off x="5470281" y="1875107"/>
              <a:ext cx="252280" cy="258954"/>
            </a:xfrm>
            <a:prstGeom prst="rect">
              <a:avLst/>
            </a:prstGeom>
            <a:noFill/>
            <a:ln>
              <a:noFill/>
            </a:ln>
          </p:spPr>
        </p:pic>
      </p:grpSp>
      <p:grpSp>
        <p:nvGrpSpPr>
          <p:cNvPr id="165" name="Google Shape;165;p10"/>
          <p:cNvGrpSpPr/>
          <p:nvPr/>
        </p:nvGrpSpPr>
        <p:grpSpPr>
          <a:xfrm>
            <a:off x="5642072" y="452928"/>
            <a:ext cx="249249" cy="249390"/>
            <a:chOff x="5938417" y="909357"/>
            <a:chExt cx="289256" cy="289421"/>
          </a:xfrm>
        </p:grpSpPr>
        <p:sp>
          <p:nvSpPr>
            <p:cNvPr id="166" name="Google Shape;166;p10"/>
            <p:cNvSpPr/>
            <p:nvPr/>
          </p:nvSpPr>
          <p:spPr>
            <a:xfrm>
              <a:off x="5939315" y="909357"/>
              <a:ext cx="288358" cy="289421"/>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7" name="Google Shape;167;p10"/>
            <p:cNvPicPr preferRelativeResize="0"/>
            <p:nvPr/>
          </p:nvPicPr>
          <p:blipFill rotWithShape="1">
            <a:blip r:embed="rId5">
              <a:alphaModFix/>
            </a:blip>
            <a:srcRect b="2790" l="54698" r="20795" t="-3348"/>
            <a:stretch/>
          </p:blipFill>
          <p:spPr>
            <a:xfrm flipH="1">
              <a:off x="5938417" y="924107"/>
              <a:ext cx="262042" cy="260742"/>
            </a:xfrm>
            <a:prstGeom prst="rect">
              <a:avLst/>
            </a:prstGeom>
            <a:noFill/>
            <a:ln>
              <a:noFill/>
            </a:ln>
          </p:spPr>
        </p:pic>
      </p:grpSp>
      <p:grpSp>
        <p:nvGrpSpPr>
          <p:cNvPr id="168" name="Google Shape;168;p10"/>
          <p:cNvGrpSpPr/>
          <p:nvPr/>
        </p:nvGrpSpPr>
        <p:grpSpPr>
          <a:xfrm>
            <a:off x="3646787" y="3621981"/>
            <a:ext cx="225798" cy="345333"/>
            <a:chOff x="4824527" y="2832223"/>
            <a:chExt cx="262042" cy="400766"/>
          </a:xfrm>
        </p:grpSpPr>
        <p:sp>
          <p:nvSpPr>
            <p:cNvPr id="169" name="Google Shape;169;p10"/>
            <p:cNvSpPr/>
            <p:nvPr/>
          </p:nvSpPr>
          <p:spPr>
            <a:xfrm>
              <a:off x="4835134" y="2954303"/>
              <a:ext cx="234004" cy="165125"/>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0" name="Google Shape;170;p10"/>
            <p:cNvGrpSpPr/>
            <p:nvPr/>
          </p:nvGrpSpPr>
          <p:grpSpPr>
            <a:xfrm>
              <a:off x="4824527" y="2832223"/>
              <a:ext cx="262042" cy="400766"/>
              <a:chOff x="4824527" y="2832223"/>
              <a:chExt cx="262042" cy="400766"/>
            </a:xfrm>
          </p:grpSpPr>
          <p:grpSp>
            <p:nvGrpSpPr>
              <p:cNvPr id="171" name="Google Shape;171;p10"/>
              <p:cNvGrpSpPr/>
              <p:nvPr/>
            </p:nvGrpSpPr>
            <p:grpSpPr>
              <a:xfrm>
                <a:off x="4832696" y="2832223"/>
                <a:ext cx="236344" cy="400766"/>
                <a:chOff x="4832696" y="2832223"/>
                <a:chExt cx="236344" cy="400766"/>
              </a:xfrm>
            </p:grpSpPr>
            <p:sp>
              <p:nvSpPr>
                <p:cNvPr id="172" name="Google Shape;172;p10"/>
                <p:cNvSpPr/>
                <p:nvPr/>
              </p:nvSpPr>
              <p:spPr>
                <a:xfrm>
                  <a:off x="4834464" y="2832223"/>
                  <a:ext cx="234576" cy="23835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10"/>
                <p:cNvSpPr/>
                <p:nvPr/>
              </p:nvSpPr>
              <p:spPr>
                <a:xfrm rot="-2665671">
                  <a:off x="4866791" y="3031791"/>
                  <a:ext cx="168154" cy="166082"/>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74" name="Google Shape;174;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75" name="Google Shape;175;p10"/>
          <p:cNvGrpSpPr/>
          <p:nvPr/>
        </p:nvGrpSpPr>
        <p:grpSpPr>
          <a:xfrm>
            <a:off x="3888154" y="3663527"/>
            <a:ext cx="225798" cy="345333"/>
            <a:chOff x="4824527" y="2832223"/>
            <a:chExt cx="262042" cy="400766"/>
          </a:xfrm>
        </p:grpSpPr>
        <p:sp>
          <p:nvSpPr>
            <p:cNvPr id="176" name="Google Shape;176;p10"/>
            <p:cNvSpPr/>
            <p:nvPr/>
          </p:nvSpPr>
          <p:spPr>
            <a:xfrm>
              <a:off x="4835134" y="2954303"/>
              <a:ext cx="234004" cy="165125"/>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7" name="Google Shape;177;p10"/>
            <p:cNvGrpSpPr/>
            <p:nvPr/>
          </p:nvGrpSpPr>
          <p:grpSpPr>
            <a:xfrm>
              <a:off x="4824527" y="2832223"/>
              <a:ext cx="262042" cy="400766"/>
              <a:chOff x="4824527" y="2832223"/>
              <a:chExt cx="262042" cy="400766"/>
            </a:xfrm>
          </p:grpSpPr>
          <p:grpSp>
            <p:nvGrpSpPr>
              <p:cNvPr id="178" name="Google Shape;178;p10"/>
              <p:cNvGrpSpPr/>
              <p:nvPr/>
            </p:nvGrpSpPr>
            <p:grpSpPr>
              <a:xfrm>
                <a:off x="4832696" y="2832223"/>
                <a:ext cx="236344" cy="400766"/>
                <a:chOff x="4832696" y="2832223"/>
                <a:chExt cx="236344" cy="400766"/>
              </a:xfrm>
            </p:grpSpPr>
            <p:sp>
              <p:nvSpPr>
                <p:cNvPr id="179" name="Google Shape;179;p10"/>
                <p:cNvSpPr/>
                <p:nvPr/>
              </p:nvSpPr>
              <p:spPr>
                <a:xfrm>
                  <a:off x="4834464" y="2832223"/>
                  <a:ext cx="234576" cy="23835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10"/>
                <p:cNvSpPr/>
                <p:nvPr/>
              </p:nvSpPr>
              <p:spPr>
                <a:xfrm rot="-2665671">
                  <a:off x="4866791" y="3031791"/>
                  <a:ext cx="168154" cy="166082"/>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1" name="Google Shape;181;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2" name="Google Shape;182;p10"/>
          <p:cNvGrpSpPr/>
          <p:nvPr/>
        </p:nvGrpSpPr>
        <p:grpSpPr>
          <a:xfrm>
            <a:off x="5424344" y="168939"/>
            <a:ext cx="225798" cy="345333"/>
            <a:chOff x="4824527" y="2832223"/>
            <a:chExt cx="262042" cy="400766"/>
          </a:xfrm>
        </p:grpSpPr>
        <p:sp>
          <p:nvSpPr>
            <p:cNvPr id="183" name="Google Shape;183;p10"/>
            <p:cNvSpPr/>
            <p:nvPr/>
          </p:nvSpPr>
          <p:spPr>
            <a:xfrm>
              <a:off x="4835134" y="2954303"/>
              <a:ext cx="234004" cy="165125"/>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4" name="Google Shape;184;p10"/>
            <p:cNvGrpSpPr/>
            <p:nvPr/>
          </p:nvGrpSpPr>
          <p:grpSpPr>
            <a:xfrm>
              <a:off x="4824527" y="2832223"/>
              <a:ext cx="262042" cy="400766"/>
              <a:chOff x="4824527" y="2832223"/>
              <a:chExt cx="262042" cy="400766"/>
            </a:xfrm>
          </p:grpSpPr>
          <p:grpSp>
            <p:nvGrpSpPr>
              <p:cNvPr id="185" name="Google Shape;185;p10"/>
              <p:cNvGrpSpPr/>
              <p:nvPr/>
            </p:nvGrpSpPr>
            <p:grpSpPr>
              <a:xfrm>
                <a:off x="4832696" y="2832223"/>
                <a:ext cx="236344" cy="400766"/>
                <a:chOff x="4832696" y="2832223"/>
                <a:chExt cx="236344" cy="400766"/>
              </a:xfrm>
            </p:grpSpPr>
            <p:sp>
              <p:nvSpPr>
                <p:cNvPr id="186" name="Google Shape;186;p10"/>
                <p:cNvSpPr/>
                <p:nvPr/>
              </p:nvSpPr>
              <p:spPr>
                <a:xfrm>
                  <a:off x="4834464" y="2832223"/>
                  <a:ext cx="234576" cy="23835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10"/>
                <p:cNvSpPr/>
                <p:nvPr/>
              </p:nvSpPr>
              <p:spPr>
                <a:xfrm rot="-2665671">
                  <a:off x="4866791" y="3031791"/>
                  <a:ext cx="168154" cy="166082"/>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88" name="Google Shape;188;p10"/>
              <p:cNvPicPr preferRelativeResize="0"/>
              <p:nvPr/>
            </p:nvPicPr>
            <p:blipFill rotWithShape="1">
              <a:blip r:embed="rId6">
                <a:alphaModFix/>
              </a:blip>
              <a:srcRect b="6252" l="80868" r="-5283" t="-6434"/>
              <a:stretch/>
            </p:blipFill>
            <p:spPr>
              <a:xfrm>
                <a:off x="4824527" y="2851191"/>
                <a:ext cx="262042" cy="260742"/>
              </a:xfrm>
              <a:prstGeom prst="rect">
                <a:avLst/>
              </a:prstGeom>
              <a:noFill/>
              <a:ln>
                <a:noFill/>
              </a:ln>
            </p:spPr>
          </p:pic>
        </p:grpSp>
      </p:grpSp>
      <p:grpSp>
        <p:nvGrpSpPr>
          <p:cNvPr id="189" name="Google Shape;189;p10"/>
          <p:cNvGrpSpPr/>
          <p:nvPr/>
        </p:nvGrpSpPr>
        <p:grpSpPr>
          <a:xfrm>
            <a:off x="8617572" y="2873457"/>
            <a:ext cx="289256" cy="289421"/>
            <a:chOff x="5135034" y="1860358"/>
            <a:chExt cx="289256" cy="289421"/>
          </a:xfrm>
        </p:grpSpPr>
        <p:sp>
          <p:nvSpPr>
            <p:cNvPr id="190" name="Google Shape;190;p10"/>
            <p:cNvSpPr/>
            <p:nvPr/>
          </p:nvSpPr>
          <p:spPr>
            <a:xfrm>
              <a:off x="5135932" y="1860358"/>
              <a:ext cx="288358" cy="289421"/>
            </a:xfrm>
            <a:prstGeom prst="roundRect">
              <a:avLst>
                <a:gd fmla="val 16667" name="adj"/>
              </a:avLst>
            </a:prstGeom>
            <a:solidFill>
              <a:srgbClr val="1491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1" name="Google Shape;191;p10"/>
            <p:cNvPicPr preferRelativeResize="0"/>
            <p:nvPr/>
          </p:nvPicPr>
          <p:blipFill rotWithShape="1">
            <a:blip r:embed="rId7">
              <a:alphaModFix/>
            </a:blip>
            <a:srcRect b="2790" l="54698" r="20795" t="-3348"/>
            <a:stretch/>
          </p:blipFill>
          <p:spPr>
            <a:xfrm flipH="1">
              <a:off x="5135034" y="1875108"/>
              <a:ext cx="262042" cy="260742"/>
            </a:xfrm>
            <a:prstGeom prst="rect">
              <a:avLst/>
            </a:prstGeom>
            <a:noFill/>
            <a:ln>
              <a:noFill/>
            </a:ln>
          </p:spPr>
        </p:pic>
      </p:grpSp>
      <p:grpSp>
        <p:nvGrpSpPr>
          <p:cNvPr id="192" name="Google Shape;192;p10"/>
          <p:cNvGrpSpPr/>
          <p:nvPr/>
        </p:nvGrpSpPr>
        <p:grpSpPr>
          <a:xfrm>
            <a:off x="8636905" y="3872032"/>
            <a:ext cx="262042" cy="400766"/>
            <a:chOff x="4824527" y="2832223"/>
            <a:chExt cx="262042" cy="400766"/>
          </a:xfrm>
        </p:grpSpPr>
        <p:sp>
          <p:nvSpPr>
            <p:cNvPr id="193" name="Google Shape;193;p10"/>
            <p:cNvSpPr/>
            <p:nvPr/>
          </p:nvSpPr>
          <p:spPr>
            <a:xfrm>
              <a:off x="4835134" y="2954303"/>
              <a:ext cx="234004" cy="165125"/>
            </a:xfrm>
            <a:prstGeom prst="rect">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94" name="Google Shape;194;p10"/>
            <p:cNvGrpSpPr/>
            <p:nvPr/>
          </p:nvGrpSpPr>
          <p:grpSpPr>
            <a:xfrm>
              <a:off x="4824527" y="2832223"/>
              <a:ext cx="262042" cy="400766"/>
              <a:chOff x="4824527" y="2832223"/>
              <a:chExt cx="262042" cy="400766"/>
            </a:xfrm>
          </p:grpSpPr>
          <p:grpSp>
            <p:nvGrpSpPr>
              <p:cNvPr id="195" name="Google Shape;195;p10"/>
              <p:cNvGrpSpPr/>
              <p:nvPr/>
            </p:nvGrpSpPr>
            <p:grpSpPr>
              <a:xfrm>
                <a:off x="4832696" y="2832223"/>
                <a:ext cx="236344" cy="400766"/>
                <a:chOff x="4832696" y="2832223"/>
                <a:chExt cx="236344" cy="400766"/>
              </a:xfrm>
            </p:grpSpPr>
            <p:sp>
              <p:nvSpPr>
                <p:cNvPr id="196" name="Google Shape;196;p10"/>
                <p:cNvSpPr/>
                <p:nvPr/>
              </p:nvSpPr>
              <p:spPr>
                <a:xfrm>
                  <a:off x="4834464" y="2832223"/>
                  <a:ext cx="234576" cy="238350"/>
                </a:xfrm>
                <a:prstGeom prst="ellips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10"/>
                <p:cNvSpPr/>
                <p:nvPr/>
              </p:nvSpPr>
              <p:spPr>
                <a:xfrm rot="-2665671">
                  <a:off x="4866791" y="3031791"/>
                  <a:ext cx="168154" cy="166082"/>
                </a:xfrm>
                <a:prstGeom prst="rtTriangle">
                  <a:avLst/>
                </a:prstGeom>
                <a:solidFill>
                  <a:srgbClr val="518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98" name="Google Shape;198;p10"/>
              <p:cNvPicPr preferRelativeResize="0"/>
              <p:nvPr/>
            </p:nvPicPr>
            <p:blipFill rotWithShape="1">
              <a:blip r:embed="rId8">
                <a:alphaModFix/>
              </a:blip>
              <a:srcRect b="6252" l="80868" r="-5283" t="-6434"/>
              <a:stretch/>
            </p:blipFill>
            <p:spPr>
              <a:xfrm>
                <a:off x="4824527" y="2851191"/>
                <a:ext cx="262042" cy="260742"/>
              </a:xfrm>
              <a:prstGeom prst="rect">
                <a:avLst/>
              </a:prstGeom>
              <a:noFill/>
              <a:ln>
                <a:noFill/>
              </a:ln>
            </p:spPr>
          </p:pic>
        </p:grpSp>
      </p:grpSp>
      <p:grpSp>
        <p:nvGrpSpPr>
          <p:cNvPr id="199" name="Google Shape;199;p10"/>
          <p:cNvGrpSpPr/>
          <p:nvPr/>
        </p:nvGrpSpPr>
        <p:grpSpPr>
          <a:xfrm>
            <a:off x="8591759" y="3351127"/>
            <a:ext cx="319888" cy="319888"/>
            <a:chOff x="5445656" y="1844640"/>
            <a:chExt cx="319888" cy="319888"/>
          </a:xfrm>
        </p:grpSpPr>
        <p:sp>
          <p:nvSpPr>
            <p:cNvPr id="200" name="Google Shape;200;p10"/>
            <p:cNvSpPr/>
            <p:nvPr/>
          </p:nvSpPr>
          <p:spPr>
            <a:xfrm>
              <a:off x="5445656" y="1844640"/>
              <a:ext cx="319888" cy="319888"/>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1" name="Google Shape;201;p10"/>
            <p:cNvPicPr preferRelativeResize="0"/>
            <p:nvPr/>
          </p:nvPicPr>
          <p:blipFill rotWithShape="1">
            <a:blip r:embed="rId9">
              <a:alphaModFix/>
            </a:blip>
            <a:srcRect b="3127" l="27239" r="49004" t="-3686"/>
            <a:stretch/>
          </p:blipFill>
          <p:spPr>
            <a:xfrm flipH="1">
              <a:off x="5470281" y="1875107"/>
              <a:ext cx="252280" cy="258954"/>
            </a:xfrm>
            <a:prstGeom prst="rect">
              <a:avLst/>
            </a:prstGeom>
            <a:noFill/>
            <a:ln>
              <a:noFill/>
            </a:ln>
          </p:spPr>
        </p:pic>
      </p:grpSp>
      <p:grpSp>
        <p:nvGrpSpPr>
          <p:cNvPr id="202" name="Google Shape;202;p10"/>
          <p:cNvGrpSpPr/>
          <p:nvPr/>
        </p:nvGrpSpPr>
        <p:grpSpPr>
          <a:xfrm>
            <a:off x="8617572" y="4414352"/>
            <a:ext cx="319888" cy="319888"/>
            <a:chOff x="5777361" y="3530081"/>
            <a:chExt cx="319888" cy="319888"/>
          </a:xfrm>
        </p:grpSpPr>
        <p:sp>
          <p:nvSpPr>
            <p:cNvPr id="203" name="Google Shape;203;p10"/>
            <p:cNvSpPr/>
            <p:nvPr/>
          </p:nvSpPr>
          <p:spPr>
            <a:xfrm>
              <a:off x="5777361" y="3530081"/>
              <a:ext cx="319888" cy="31988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4" name="Google Shape;204;p10"/>
            <p:cNvPicPr preferRelativeResize="0"/>
            <p:nvPr/>
          </p:nvPicPr>
          <p:blipFill rotWithShape="1">
            <a:blip r:embed="rId9">
              <a:alphaModFix/>
            </a:blip>
            <a:srcRect b="0" l="0" r="76243" t="0"/>
            <a:stretch/>
          </p:blipFill>
          <p:spPr>
            <a:xfrm flipH="1" rot="10800000">
              <a:off x="5817162" y="3560548"/>
              <a:ext cx="252280" cy="258954"/>
            </a:xfrm>
            <a:prstGeom prst="rect">
              <a:avLst/>
            </a:prstGeom>
            <a:noFill/>
            <a:ln>
              <a:noFill/>
            </a:ln>
          </p:spPr>
        </p:pic>
      </p:grpSp>
      <p:grpSp>
        <p:nvGrpSpPr>
          <p:cNvPr id="205" name="Google Shape;205;p10"/>
          <p:cNvGrpSpPr/>
          <p:nvPr/>
        </p:nvGrpSpPr>
        <p:grpSpPr>
          <a:xfrm>
            <a:off x="4839096" y="3675500"/>
            <a:ext cx="275642" cy="275642"/>
            <a:chOff x="5527990" y="3750678"/>
            <a:chExt cx="393774" cy="393774"/>
          </a:xfrm>
        </p:grpSpPr>
        <p:sp>
          <p:nvSpPr>
            <p:cNvPr id="206" name="Google Shape;206;p10"/>
            <p:cNvSpPr/>
            <p:nvPr/>
          </p:nvSpPr>
          <p:spPr>
            <a:xfrm>
              <a:off x="5527990" y="3750678"/>
              <a:ext cx="393774" cy="393774"/>
            </a:xfrm>
            <a:prstGeom prst="ellipse">
              <a:avLst/>
            </a:prstGeom>
            <a:solidFill>
              <a:srgbClr val="FF8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7" name="Google Shape;207;p10"/>
            <p:cNvPicPr preferRelativeResize="0"/>
            <p:nvPr/>
          </p:nvPicPr>
          <p:blipFill rotWithShape="1">
            <a:blip r:embed="rId4">
              <a:alphaModFix/>
            </a:blip>
            <a:srcRect b="3127" l="27239" r="49004" t="-3686"/>
            <a:stretch/>
          </p:blipFill>
          <p:spPr>
            <a:xfrm flipH="1">
              <a:off x="5560423" y="3788182"/>
              <a:ext cx="310550" cy="318766"/>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aramond"/>
                <a:ea typeface="Garamond"/>
                <a:cs typeface="Garamond"/>
                <a:sym typeface="Garamon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aramond"/>
                <a:ea typeface="Garamond"/>
                <a:cs typeface="Garamond"/>
                <a:sym typeface="Garamon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aramond"/>
                <a:ea typeface="Garamond"/>
                <a:cs typeface="Garamond"/>
                <a:sym typeface="Garamon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www.youtube.com/watch?v=mmQl6VGvX-c" TargetMode="Externa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10"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61.png"/><Relationship Id="rId5" Type="http://schemas.openxmlformats.org/officeDocument/2006/relationships/image" Target="../media/image56.png"/><Relationship Id="rId6" Type="http://schemas.openxmlformats.org/officeDocument/2006/relationships/image" Target="../media/image30.png"/><Relationship Id="rId7" Type="http://schemas.openxmlformats.org/officeDocument/2006/relationships/image" Target="../media/image31.jpg"/><Relationship Id="rId8"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37.png"/><Relationship Id="rId5" Type="http://schemas.openxmlformats.org/officeDocument/2006/relationships/image" Target="../media/image63.png"/><Relationship Id="rId6" Type="http://schemas.openxmlformats.org/officeDocument/2006/relationships/image" Target="../media/image35.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jstor.org/stable/pdf/26059207.pdf?casa_token=GZ3Nf23p7pYAAAAA:mv47zmWzLguTzP9hWXNgiS9Gj0cCN9cZR_Xqs05Mc83qbeBmFBkdkU_l1AYK2BTVx-NXBpH2OJ9I-7IwrO1raRJznnei-dOTNZDt0sgV7BmBO7rB5n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1.jpg"/><Relationship Id="rId7" Type="http://schemas.openxmlformats.org/officeDocument/2006/relationships/image" Target="../media/image62.jpg"/><Relationship Id="rId8"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54.png"/><Relationship Id="rId5" Type="http://schemas.openxmlformats.org/officeDocument/2006/relationships/image" Target="../media/image51.png"/><Relationship Id="rId6"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jpg"/><Relationship Id="rId4" Type="http://schemas.openxmlformats.org/officeDocument/2006/relationships/image" Target="../media/image2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kgbook.org/" TargetMode="External"/><Relationship Id="rId4" Type="http://schemas.openxmlformats.org/officeDocument/2006/relationships/image" Target="../media/image34.png"/><Relationship Id="rId5"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blog.google/products/search/introducing-knowledge-graph-things-not/" TargetMode="External"/><Relationship Id="rId4" Type="http://schemas.openxmlformats.org/officeDocument/2006/relationships/image" Target="../media/image28.png"/><Relationship Id="rId5"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ctrTitle"/>
          </p:nvPr>
        </p:nvSpPr>
        <p:spPr>
          <a:xfrm>
            <a:off x="618900" y="2690400"/>
            <a:ext cx="5477100" cy="1477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D9C49F"/>
              </a:buClr>
              <a:buSzPts val="7000"/>
              <a:buFont typeface="Garamond"/>
              <a:buNone/>
            </a:pPr>
            <a:r>
              <a:rPr lang="en-IE" sz="3600">
                <a:latin typeface="Calibri"/>
                <a:ea typeface="Calibri"/>
                <a:cs typeface="Calibri"/>
                <a:sym typeface="Calibri"/>
              </a:rPr>
              <a:t>1. Introduction to Knowledge Graphs</a:t>
            </a:r>
            <a:endParaRPr i="0" sz="3600" u="none" cap="none" strike="noStrike">
              <a:solidFill>
                <a:srgbClr val="D9C49F"/>
              </a:solidFill>
              <a:latin typeface="Calibri"/>
              <a:ea typeface="Calibri"/>
              <a:cs typeface="Calibri"/>
              <a:sym typeface="Calibri"/>
            </a:endParaRPr>
          </a:p>
        </p:txBody>
      </p:sp>
      <p:sp>
        <p:nvSpPr>
          <p:cNvPr id="238" name="Google Shape;238;p14"/>
          <p:cNvSpPr txBox="1"/>
          <p:nvPr>
            <p:ph idx="1" type="subTitle"/>
          </p:nvPr>
        </p:nvSpPr>
        <p:spPr>
          <a:xfrm>
            <a:off x="7760250" y="4025050"/>
            <a:ext cx="4375800" cy="1138200"/>
          </a:xfrm>
          <a:prstGeom prst="rect">
            <a:avLst/>
          </a:prstGeom>
          <a:noFill/>
          <a:ln>
            <a:noFill/>
          </a:ln>
        </p:spPr>
        <p:txBody>
          <a:bodyPr anchorCtr="0" anchor="ctr" bIns="91425" lIns="91425" spcFirstLastPara="1" rIns="91425" wrap="square" tIns="91425">
            <a:noAutofit/>
          </a:bodyPr>
          <a:lstStyle/>
          <a:p>
            <a:pPr indent="-406400" lvl="0" marL="457200" marR="0" rtl="0" algn="l">
              <a:lnSpc>
                <a:spcPct val="100000"/>
              </a:lnSpc>
              <a:spcBef>
                <a:spcPts val="600"/>
              </a:spcBef>
              <a:spcAft>
                <a:spcPts val="0"/>
              </a:spcAft>
              <a:buClr>
                <a:schemeClr val="lt1"/>
              </a:buClr>
              <a:buSzPts val="2400"/>
              <a:buFont typeface="Arial"/>
              <a:buNone/>
            </a:pPr>
            <a:r>
              <a:rPr lang="en-IE">
                <a:latin typeface="Arial"/>
                <a:ea typeface="Arial"/>
                <a:cs typeface="Arial"/>
                <a:sym typeface="Arial"/>
              </a:rPr>
              <a:t>John P. McCrae</a:t>
            </a:r>
            <a:endParaRPr>
              <a:latin typeface="Arial"/>
              <a:ea typeface="Arial"/>
              <a:cs typeface="Arial"/>
              <a:sym typeface="Arial"/>
            </a:endParaRPr>
          </a:p>
          <a:p>
            <a:pPr indent="-406400" lvl="0" marL="457200" marR="0" rtl="0" algn="l">
              <a:lnSpc>
                <a:spcPct val="100000"/>
              </a:lnSpc>
              <a:spcBef>
                <a:spcPts val="600"/>
              </a:spcBef>
              <a:spcAft>
                <a:spcPts val="0"/>
              </a:spcAft>
              <a:buClr>
                <a:schemeClr val="lt1"/>
              </a:buClr>
              <a:buSzPts val="2400"/>
              <a:buFont typeface="Arial"/>
              <a:buNone/>
            </a:pPr>
            <a:r>
              <a:rPr lang="en-IE">
                <a:latin typeface="Arial"/>
                <a:ea typeface="Arial"/>
                <a:cs typeface="Arial"/>
                <a:sym typeface="Arial"/>
              </a:rPr>
              <a:t>CT5166</a:t>
            </a:r>
            <a:endParaRPr>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et an under the hood look at the next frontier in Search, from the team at Google behind the technology. The Knowledge Graph is a huge collection of the people, places and things in the world and how they're connected to one another. With this technology, Google can get you the best possible answers and help jump start your discovery.&#10;&#10;Learn more at http://www.google.com/insidesearch/features/search/knowledge.html" id="312" name="Google Shape;312;p23" title="Introducing the Knowledge Graph">
            <a:hlinkClick r:id="rId3"/>
          </p:cNvPr>
          <p:cNvPicPr preferRelativeResize="0"/>
          <p:nvPr/>
        </p:nvPicPr>
        <p:blipFill>
          <a:blip r:embed="rId4">
            <a:alphaModFix/>
          </a:blip>
          <a:stretch>
            <a:fillRect/>
          </a:stretch>
        </p:blipFill>
        <p:spPr>
          <a:xfrm>
            <a:off x="1524000" y="0"/>
            <a:ext cx="9144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24"/>
          <p:cNvPicPr preferRelativeResize="0"/>
          <p:nvPr/>
        </p:nvPicPr>
        <p:blipFill>
          <a:blip r:embed="rId3">
            <a:alphaModFix/>
          </a:blip>
          <a:stretch>
            <a:fillRect/>
          </a:stretch>
        </p:blipFill>
        <p:spPr>
          <a:xfrm>
            <a:off x="6825274" y="493200"/>
            <a:ext cx="4787053" cy="1406226"/>
          </a:xfrm>
          <a:prstGeom prst="rect">
            <a:avLst/>
          </a:prstGeom>
          <a:noFill/>
          <a:ln>
            <a:noFill/>
          </a:ln>
        </p:spPr>
      </p:pic>
      <p:pic>
        <p:nvPicPr>
          <p:cNvPr id="319" name="Google Shape;319;p24"/>
          <p:cNvPicPr preferRelativeResize="0"/>
          <p:nvPr/>
        </p:nvPicPr>
        <p:blipFill>
          <a:blip r:embed="rId4">
            <a:alphaModFix/>
          </a:blip>
          <a:stretch>
            <a:fillRect/>
          </a:stretch>
        </p:blipFill>
        <p:spPr>
          <a:xfrm>
            <a:off x="891000" y="882250"/>
            <a:ext cx="4241978" cy="1277551"/>
          </a:xfrm>
          <a:prstGeom prst="rect">
            <a:avLst/>
          </a:prstGeom>
          <a:noFill/>
          <a:ln>
            <a:noFill/>
          </a:ln>
        </p:spPr>
      </p:pic>
      <p:pic>
        <p:nvPicPr>
          <p:cNvPr id="320" name="Google Shape;320;p24"/>
          <p:cNvPicPr preferRelativeResize="0"/>
          <p:nvPr/>
        </p:nvPicPr>
        <p:blipFill>
          <a:blip r:embed="rId5">
            <a:alphaModFix/>
          </a:blip>
          <a:stretch>
            <a:fillRect/>
          </a:stretch>
        </p:blipFill>
        <p:spPr>
          <a:xfrm>
            <a:off x="4789850" y="2103700"/>
            <a:ext cx="2762822" cy="1105124"/>
          </a:xfrm>
          <a:prstGeom prst="rect">
            <a:avLst/>
          </a:prstGeom>
          <a:noFill/>
          <a:ln>
            <a:noFill/>
          </a:ln>
        </p:spPr>
      </p:pic>
      <p:pic>
        <p:nvPicPr>
          <p:cNvPr id="321" name="Google Shape;321;p24"/>
          <p:cNvPicPr preferRelativeResize="0"/>
          <p:nvPr/>
        </p:nvPicPr>
        <p:blipFill>
          <a:blip r:embed="rId6">
            <a:alphaModFix/>
          </a:blip>
          <a:stretch>
            <a:fillRect/>
          </a:stretch>
        </p:blipFill>
        <p:spPr>
          <a:xfrm>
            <a:off x="8511025" y="2159799"/>
            <a:ext cx="2315925" cy="872100"/>
          </a:xfrm>
          <a:prstGeom prst="rect">
            <a:avLst/>
          </a:prstGeom>
          <a:noFill/>
          <a:ln>
            <a:noFill/>
          </a:ln>
        </p:spPr>
      </p:pic>
      <p:pic>
        <p:nvPicPr>
          <p:cNvPr id="322" name="Google Shape;322;p24"/>
          <p:cNvPicPr preferRelativeResize="0"/>
          <p:nvPr/>
        </p:nvPicPr>
        <p:blipFill>
          <a:blip r:embed="rId7">
            <a:alphaModFix/>
          </a:blip>
          <a:stretch>
            <a:fillRect/>
          </a:stretch>
        </p:blipFill>
        <p:spPr>
          <a:xfrm>
            <a:off x="1106075" y="2159800"/>
            <a:ext cx="2409426" cy="1709426"/>
          </a:xfrm>
          <a:prstGeom prst="rect">
            <a:avLst/>
          </a:prstGeom>
          <a:noFill/>
          <a:ln>
            <a:noFill/>
          </a:ln>
        </p:spPr>
      </p:pic>
      <p:pic>
        <p:nvPicPr>
          <p:cNvPr id="323" name="Google Shape;323;p24"/>
          <p:cNvPicPr preferRelativeResize="0"/>
          <p:nvPr/>
        </p:nvPicPr>
        <p:blipFill>
          <a:blip r:embed="rId8">
            <a:alphaModFix/>
          </a:blip>
          <a:stretch>
            <a:fillRect/>
          </a:stretch>
        </p:blipFill>
        <p:spPr>
          <a:xfrm>
            <a:off x="3909099" y="3126225"/>
            <a:ext cx="1709426" cy="1709426"/>
          </a:xfrm>
          <a:prstGeom prst="rect">
            <a:avLst/>
          </a:prstGeom>
          <a:noFill/>
          <a:ln>
            <a:noFill/>
          </a:ln>
        </p:spPr>
      </p:pic>
      <p:pic>
        <p:nvPicPr>
          <p:cNvPr id="324" name="Google Shape;324;p24"/>
          <p:cNvPicPr preferRelativeResize="0"/>
          <p:nvPr/>
        </p:nvPicPr>
        <p:blipFill>
          <a:blip r:embed="rId9">
            <a:alphaModFix/>
          </a:blip>
          <a:stretch>
            <a:fillRect/>
          </a:stretch>
        </p:blipFill>
        <p:spPr>
          <a:xfrm>
            <a:off x="6593700" y="3367755"/>
            <a:ext cx="3451853" cy="1806826"/>
          </a:xfrm>
          <a:prstGeom prst="rect">
            <a:avLst/>
          </a:prstGeom>
          <a:noFill/>
          <a:ln>
            <a:noFill/>
          </a:ln>
        </p:spPr>
      </p:pic>
      <p:pic>
        <p:nvPicPr>
          <p:cNvPr id="325" name="Google Shape;325;p24"/>
          <p:cNvPicPr preferRelativeResize="0"/>
          <p:nvPr/>
        </p:nvPicPr>
        <p:blipFill>
          <a:blip r:embed="rId10">
            <a:alphaModFix/>
          </a:blip>
          <a:stretch>
            <a:fillRect/>
          </a:stretch>
        </p:blipFill>
        <p:spPr>
          <a:xfrm>
            <a:off x="507700" y="4147365"/>
            <a:ext cx="2762822" cy="959433"/>
          </a:xfrm>
          <a:prstGeom prst="rect">
            <a:avLst/>
          </a:prstGeom>
          <a:noFill/>
          <a:ln>
            <a:noFill/>
          </a:ln>
        </p:spPr>
      </p:pic>
      <p:sp>
        <p:nvSpPr>
          <p:cNvPr id="326" name="Google Shape;326;p24"/>
          <p:cNvSpPr/>
          <p:nvPr/>
        </p:nvSpPr>
        <p:spPr>
          <a:xfrm>
            <a:off x="2599200" y="5600475"/>
            <a:ext cx="8844900" cy="95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Many other companies use knowledge </a:t>
            </a:r>
            <a:r>
              <a:rPr lang="en-IE" sz="2400">
                <a:latin typeface="Calibri"/>
                <a:ea typeface="Calibri"/>
                <a:cs typeface="Calibri"/>
                <a:sym typeface="Calibri"/>
              </a:rPr>
              <a:t>graphs and term has been in use in academia since the 1970s</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25"/>
          <p:cNvPicPr preferRelativeResize="0"/>
          <p:nvPr/>
        </p:nvPicPr>
        <p:blipFill>
          <a:blip r:embed="rId3">
            <a:alphaModFix/>
          </a:blip>
          <a:stretch>
            <a:fillRect/>
          </a:stretch>
        </p:blipFill>
        <p:spPr>
          <a:xfrm>
            <a:off x="7563899" y="365125"/>
            <a:ext cx="4039076" cy="2754150"/>
          </a:xfrm>
          <a:prstGeom prst="rect">
            <a:avLst/>
          </a:prstGeom>
          <a:noFill/>
          <a:ln>
            <a:noFill/>
          </a:ln>
        </p:spPr>
      </p:pic>
      <p:pic>
        <p:nvPicPr>
          <p:cNvPr id="333" name="Google Shape;333;p25"/>
          <p:cNvPicPr preferRelativeResize="0"/>
          <p:nvPr/>
        </p:nvPicPr>
        <p:blipFill>
          <a:blip r:embed="rId4">
            <a:alphaModFix/>
          </a:blip>
          <a:stretch>
            <a:fillRect/>
          </a:stretch>
        </p:blipFill>
        <p:spPr>
          <a:xfrm>
            <a:off x="3265850" y="365125"/>
            <a:ext cx="4559850" cy="2352126"/>
          </a:xfrm>
          <a:prstGeom prst="rect">
            <a:avLst/>
          </a:prstGeom>
          <a:noFill/>
          <a:ln>
            <a:noFill/>
          </a:ln>
        </p:spPr>
      </p:pic>
      <p:pic>
        <p:nvPicPr>
          <p:cNvPr id="334" name="Google Shape;334;p25"/>
          <p:cNvPicPr preferRelativeResize="0"/>
          <p:nvPr/>
        </p:nvPicPr>
        <p:blipFill>
          <a:blip r:embed="rId5">
            <a:alphaModFix/>
          </a:blip>
          <a:stretch>
            <a:fillRect/>
          </a:stretch>
        </p:blipFill>
        <p:spPr>
          <a:xfrm>
            <a:off x="432900" y="1270324"/>
            <a:ext cx="2615098" cy="1848951"/>
          </a:xfrm>
          <a:prstGeom prst="rect">
            <a:avLst/>
          </a:prstGeom>
          <a:noFill/>
          <a:ln>
            <a:noFill/>
          </a:ln>
        </p:spPr>
      </p:pic>
      <p:pic>
        <p:nvPicPr>
          <p:cNvPr id="335" name="Google Shape;335;p25"/>
          <p:cNvPicPr preferRelativeResize="0"/>
          <p:nvPr/>
        </p:nvPicPr>
        <p:blipFill>
          <a:blip r:embed="rId6">
            <a:alphaModFix/>
          </a:blip>
          <a:stretch>
            <a:fillRect/>
          </a:stretch>
        </p:blipFill>
        <p:spPr>
          <a:xfrm>
            <a:off x="5893125" y="3288750"/>
            <a:ext cx="4876800" cy="1257300"/>
          </a:xfrm>
          <a:prstGeom prst="rect">
            <a:avLst/>
          </a:prstGeom>
          <a:noFill/>
          <a:ln>
            <a:noFill/>
          </a:ln>
        </p:spPr>
      </p:pic>
      <p:pic>
        <p:nvPicPr>
          <p:cNvPr id="336" name="Google Shape;336;p25"/>
          <p:cNvPicPr preferRelativeResize="0"/>
          <p:nvPr/>
        </p:nvPicPr>
        <p:blipFill>
          <a:blip r:embed="rId7">
            <a:alphaModFix/>
          </a:blip>
          <a:stretch>
            <a:fillRect/>
          </a:stretch>
        </p:blipFill>
        <p:spPr>
          <a:xfrm>
            <a:off x="339400" y="3997525"/>
            <a:ext cx="5448076" cy="1492625"/>
          </a:xfrm>
          <a:prstGeom prst="rect">
            <a:avLst/>
          </a:prstGeom>
          <a:noFill/>
          <a:ln>
            <a:noFill/>
          </a:ln>
        </p:spPr>
      </p:pic>
      <p:sp>
        <p:nvSpPr>
          <p:cNvPr id="337" name="Google Shape;337;p25"/>
          <p:cNvSpPr/>
          <p:nvPr/>
        </p:nvSpPr>
        <p:spPr>
          <a:xfrm>
            <a:off x="6292325" y="5117550"/>
            <a:ext cx="4560000" cy="140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latin typeface="Calibri"/>
                <a:ea typeface="Calibri"/>
                <a:cs typeface="Calibri"/>
                <a:sym typeface="Calibri"/>
              </a:rPr>
              <a:t>Many public, academic, domain and </a:t>
            </a:r>
            <a:r>
              <a:rPr lang="en-IE" sz="2100">
                <a:latin typeface="Calibri"/>
                <a:ea typeface="Calibri"/>
                <a:cs typeface="Calibri"/>
                <a:sym typeface="Calibri"/>
              </a:rPr>
              <a:t>enterprise</a:t>
            </a:r>
            <a:r>
              <a:rPr lang="en-IE" sz="2100">
                <a:latin typeface="Calibri"/>
                <a:ea typeface="Calibri"/>
                <a:cs typeface="Calibri"/>
                <a:sym typeface="Calibri"/>
              </a:rPr>
              <a:t> knowledge graphs are used in applications</a:t>
            </a:r>
            <a:endParaRPr sz="21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What is a Knowledge Graph?</a:t>
            </a:r>
            <a:endParaRPr/>
          </a:p>
        </p:txBody>
      </p:sp>
      <p:sp>
        <p:nvSpPr>
          <p:cNvPr id="344" name="Google Shape;344;p26"/>
          <p:cNvSpPr/>
          <p:nvPr/>
        </p:nvSpPr>
        <p:spPr>
          <a:xfrm>
            <a:off x="2674000" y="2748800"/>
            <a:ext cx="1215600" cy="1103100"/>
          </a:xfrm>
          <a:prstGeom prst="ellipse">
            <a:avLst/>
          </a:prstGeom>
          <a:solidFill>
            <a:srgbClr val="52D0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Galway</a:t>
            </a:r>
            <a:endParaRPr sz="1800">
              <a:latin typeface="Calibri"/>
              <a:ea typeface="Calibri"/>
              <a:cs typeface="Calibri"/>
              <a:sym typeface="Calibri"/>
            </a:endParaRPr>
          </a:p>
        </p:txBody>
      </p:sp>
      <p:sp>
        <p:nvSpPr>
          <p:cNvPr id="345" name="Google Shape;345;p26"/>
          <p:cNvSpPr/>
          <p:nvPr/>
        </p:nvSpPr>
        <p:spPr>
          <a:xfrm>
            <a:off x="6096000" y="2106475"/>
            <a:ext cx="1215600" cy="1103100"/>
          </a:xfrm>
          <a:prstGeom prst="ellipse">
            <a:avLst/>
          </a:prstGeom>
          <a:solidFill>
            <a:srgbClr val="52D0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Ireland</a:t>
            </a:r>
            <a:endParaRPr sz="1800">
              <a:latin typeface="Calibri"/>
              <a:ea typeface="Calibri"/>
              <a:cs typeface="Calibri"/>
              <a:sym typeface="Calibri"/>
            </a:endParaRPr>
          </a:p>
        </p:txBody>
      </p:sp>
      <p:cxnSp>
        <p:nvCxnSpPr>
          <p:cNvPr id="346" name="Google Shape;346;p26"/>
          <p:cNvCxnSpPr>
            <a:stCxn id="344" idx="6"/>
            <a:endCxn id="345" idx="2"/>
          </p:cNvCxnSpPr>
          <p:nvPr/>
        </p:nvCxnSpPr>
        <p:spPr>
          <a:xfrm flipH="1" rot="10800000">
            <a:off x="3889600" y="2658050"/>
            <a:ext cx="2206500" cy="642300"/>
          </a:xfrm>
          <a:prstGeom prst="straightConnector1">
            <a:avLst/>
          </a:prstGeom>
          <a:noFill/>
          <a:ln cap="flat" cmpd="sng" w="38100">
            <a:solidFill>
              <a:schemeClr val="dk2"/>
            </a:solidFill>
            <a:prstDash val="solid"/>
            <a:round/>
            <a:headEnd len="med" w="med" type="none"/>
            <a:tailEnd len="med" w="med" type="triangle"/>
          </a:ln>
        </p:spPr>
      </p:cxnSp>
      <p:sp>
        <p:nvSpPr>
          <p:cNvPr id="347" name="Google Shape;347;p26"/>
          <p:cNvSpPr txBox="1"/>
          <p:nvPr/>
        </p:nvSpPr>
        <p:spPr>
          <a:xfrm>
            <a:off x="4085825" y="2524425"/>
            <a:ext cx="1215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sz="1700">
                <a:latin typeface="Calibri"/>
                <a:ea typeface="Calibri"/>
                <a:cs typeface="Calibri"/>
                <a:sym typeface="Calibri"/>
              </a:rPr>
              <a:t>locatedIn</a:t>
            </a:r>
            <a:endParaRPr sz="1700">
              <a:latin typeface="Calibri"/>
              <a:ea typeface="Calibri"/>
              <a:cs typeface="Calibri"/>
              <a:sym typeface="Calibri"/>
            </a:endParaRPr>
          </a:p>
        </p:txBody>
      </p:sp>
      <p:sp>
        <p:nvSpPr>
          <p:cNvPr id="348" name="Google Shape;348;p26"/>
          <p:cNvSpPr/>
          <p:nvPr/>
        </p:nvSpPr>
        <p:spPr>
          <a:xfrm>
            <a:off x="8698000" y="3605225"/>
            <a:ext cx="1215600" cy="1103100"/>
          </a:xfrm>
          <a:prstGeom prst="ellipse">
            <a:avLst/>
          </a:prstGeom>
          <a:solidFill>
            <a:srgbClr val="52D0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EU</a:t>
            </a:r>
            <a:endParaRPr sz="1800">
              <a:latin typeface="Calibri"/>
              <a:ea typeface="Calibri"/>
              <a:cs typeface="Calibri"/>
              <a:sym typeface="Calibri"/>
            </a:endParaRPr>
          </a:p>
        </p:txBody>
      </p:sp>
      <p:cxnSp>
        <p:nvCxnSpPr>
          <p:cNvPr id="349" name="Google Shape;349;p26"/>
          <p:cNvCxnSpPr>
            <a:stCxn id="345" idx="5"/>
            <a:endCxn id="348" idx="1"/>
          </p:cNvCxnSpPr>
          <p:nvPr/>
        </p:nvCxnSpPr>
        <p:spPr>
          <a:xfrm>
            <a:off x="7133580" y="3048030"/>
            <a:ext cx="1742400" cy="718800"/>
          </a:xfrm>
          <a:prstGeom prst="straightConnector1">
            <a:avLst/>
          </a:prstGeom>
          <a:noFill/>
          <a:ln cap="flat" cmpd="sng" w="38100">
            <a:solidFill>
              <a:schemeClr val="dk2"/>
            </a:solidFill>
            <a:prstDash val="solid"/>
            <a:round/>
            <a:headEnd len="med" w="med" type="none"/>
            <a:tailEnd len="med" w="med" type="triangle"/>
          </a:ln>
        </p:spPr>
      </p:cxnSp>
      <p:sp>
        <p:nvSpPr>
          <p:cNvPr id="350" name="Google Shape;350;p26"/>
          <p:cNvSpPr txBox="1"/>
          <p:nvPr/>
        </p:nvSpPr>
        <p:spPr>
          <a:xfrm>
            <a:off x="7763050" y="2929250"/>
            <a:ext cx="1215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sz="1700">
                <a:latin typeface="Calibri"/>
                <a:ea typeface="Calibri"/>
                <a:cs typeface="Calibri"/>
                <a:sym typeface="Calibri"/>
              </a:rPr>
              <a:t>memberOf</a:t>
            </a:r>
            <a:endParaRPr sz="1700">
              <a:latin typeface="Calibri"/>
              <a:ea typeface="Calibri"/>
              <a:cs typeface="Calibri"/>
              <a:sym typeface="Calibri"/>
            </a:endParaRPr>
          </a:p>
        </p:txBody>
      </p:sp>
      <p:sp>
        <p:nvSpPr>
          <p:cNvPr id="351" name="Google Shape;351;p26"/>
          <p:cNvSpPr/>
          <p:nvPr/>
        </p:nvSpPr>
        <p:spPr>
          <a:xfrm>
            <a:off x="1280900" y="4665500"/>
            <a:ext cx="4646700" cy="114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400">
                <a:latin typeface="Calibri"/>
                <a:ea typeface="Calibri"/>
                <a:cs typeface="Calibri"/>
                <a:sym typeface="Calibri"/>
              </a:rPr>
              <a:t>Knowledge graphs use graphs to represent data</a:t>
            </a:r>
            <a:endParaRPr sz="2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27"/>
          <p:cNvPicPr preferRelativeResize="0"/>
          <p:nvPr/>
        </p:nvPicPr>
        <p:blipFill>
          <a:blip r:embed="rId3">
            <a:alphaModFix/>
          </a:blip>
          <a:stretch>
            <a:fillRect/>
          </a:stretch>
        </p:blipFill>
        <p:spPr>
          <a:xfrm>
            <a:off x="6024025" y="152400"/>
            <a:ext cx="5764072" cy="6553200"/>
          </a:xfrm>
          <a:prstGeom prst="rect">
            <a:avLst/>
          </a:prstGeom>
          <a:noFill/>
          <a:ln>
            <a:noFill/>
          </a:ln>
        </p:spPr>
      </p:pic>
      <p:sp>
        <p:nvSpPr>
          <p:cNvPr id="358" name="Google Shape;358;p27"/>
          <p:cNvSpPr/>
          <p:nvPr/>
        </p:nvSpPr>
        <p:spPr>
          <a:xfrm>
            <a:off x="617075" y="1898000"/>
            <a:ext cx="5058300" cy="1795200"/>
          </a:xfrm>
          <a:prstGeom prst="wedgeEllipseCallout">
            <a:avLst>
              <a:gd fmla="val -38170" name="adj1"/>
              <a:gd fmla="val 81244"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100">
                <a:latin typeface="Calibri"/>
                <a:ea typeface="Calibri"/>
                <a:cs typeface="Calibri"/>
                <a:sym typeface="Calibri"/>
              </a:rPr>
              <a:t>Is Galway in the EU?</a:t>
            </a:r>
            <a:endParaRPr sz="3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8"/>
          <p:cNvSpPr txBox="1"/>
          <p:nvPr>
            <p:ph idx="1" type="subTitle"/>
          </p:nvPr>
        </p:nvSpPr>
        <p:spPr>
          <a:xfrm>
            <a:off x="6815550" y="1168700"/>
            <a:ext cx="5126100" cy="48129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IE" sz="3700"/>
              <a:t>Find a query that Google can’t answer</a:t>
            </a:r>
            <a:endParaRPr sz="3700"/>
          </a:p>
          <a:p>
            <a:pPr indent="0" lvl="0" marL="0" rtl="0" algn="l">
              <a:spcBef>
                <a:spcPts val="1000"/>
              </a:spcBef>
              <a:spcAft>
                <a:spcPts val="0"/>
              </a:spcAft>
              <a:buNone/>
            </a:pPr>
            <a:r>
              <a:t/>
            </a:r>
            <a:endParaRPr sz="3700"/>
          </a:p>
          <a:p>
            <a:pPr indent="0" lvl="0" marL="0" rtl="0" algn="l">
              <a:spcBef>
                <a:spcPts val="1000"/>
              </a:spcBef>
              <a:spcAft>
                <a:spcPts val="0"/>
              </a:spcAft>
              <a:buNone/>
            </a:pPr>
            <a:r>
              <a:rPr lang="en-IE" sz="3700"/>
              <a:t>How can a knowledge graph answer this question?</a:t>
            </a:r>
            <a:endParaRPr sz="3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9"/>
          <p:cNvSpPr txBox="1"/>
          <p:nvPr>
            <p:ph type="ctrTitle"/>
          </p:nvPr>
        </p:nvSpPr>
        <p:spPr>
          <a:xfrm>
            <a:off x="6760994" y="2324551"/>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6300"/>
              <a:t>Knowledge Representation</a:t>
            </a:r>
            <a:endParaRPr sz="6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Alternatives: Relational Databases</a:t>
            </a:r>
            <a:endParaRPr/>
          </a:p>
        </p:txBody>
      </p:sp>
      <p:graphicFrame>
        <p:nvGraphicFramePr>
          <p:cNvPr id="377" name="Google Shape;377;p30"/>
          <p:cNvGraphicFramePr/>
          <p:nvPr/>
        </p:nvGraphicFramePr>
        <p:xfrm>
          <a:off x="553950" y="3171875"/>
          <a:ext cx="3000000" cy="3000000"/>
        </p:xfrm>
        <a:graphic>
          <a:graphicData uri="http://schemas.openxmlformats.org/drawingml/2006/table">
            <a:tbl>
              <a:tblPr>
                <a:noFill/>
                <a:tableStyleId>{A3420542-1AD9-4DCF-80F0-1AEDE6C91562}</a:tableStyleId>
              </a:tblPr>
              <a:tblGrid>
                <a:gridCol w="1847350"/>
                <a:gridCol w="1847350"/>
                <a:gridCol w="1847350"/>
              </a:tblGrid>
              <a:tr h="597225">
                <a:tc>
                  <a:txBody>
                    <a:bodyPr/>
                    <a:lstStyle/>
                    <a:p>
                      <a:pPr indent="0" lvl="0" marL="0" rtl="0" algn="l">
                        <a:spcBef>
                          <a:spcPts val="0"/>
                        </a:spcBef>
                        <a:spcAft>
                          <a:spcPts val="0"/>
                        </a:spcAft>
                        <a:buNone/>
                      </a:pPr>
                      <a:r>
                        <a:rPr b="1" lang="en-IE" sz="1800"/>
                        <a:t>Name</a:t>
                      </a:r>
                      <a:endParaRPr b="1" sz="1800"/>
                    </a:p>
                  </a:txBody>
                  <a:tcPr marT="91425" marB="91425" marR="91425" marL="91425">
                    <a:solidFill>
                      <a:schemeClr val="lt2"/>
                    </a:solidFill>
                  </a:tcPr>
                </a:tc>
                <a:tc>
                  <a:txBody>
                    <a:bodyPr/>
                    <a:lstStyle/>
                    <a:p>
                      <a:pPr indent="0" lvl="0" marL="0" rtl="0" algn="l">
                        <a:spcBef>
                          <a:spcPts val="0"/>
                        </a:spcBef>
                        <a:spcAft>
                          <a:spcPts val="0"/>
                        </a:spcAft>
                        <a:buNone/>
                      </a:pPr>
                      <a:r>
                        <a:rPr b="1" lang="en-IE" sz="1800"/>
                        <a:t>County</a:t>
                      </a:r>
                      <a:endParaRPr b="1" sz="1800"/>
                    </a:p>
                  </a:txBody>
                  <a:tcPr marT="91425" marB="91425" marR="91425" marL="91425">
                    <a:solidFill>
                      <a:schemeClr val="lt2"/>
                    </a:solidFill>
                  </a:tcPr>
                </a:tc>
                <a:tc>
                  <a:txBody>
                    <a:bodyPr/>
                    <a:lstStyle/>
                    <a:p>
                      <a:pPr indent="0" lvl="0" marL="0" rtl="0" algn="l">
                        <a:spcBef>
                          <a:spcPts val="0"/>
                        </a:spcBef>
                        <a:spcAft>
                          <a:spcPts val="0"/>
                        </a:spcAft>
                        <a:buNone/>
                      </a:pPr>
                      <a:r>
                        <a:rPr b="1" lang="en-IE" sz="1800"/>
                        <a:t>Country</a:t>
                      </a:r>
                      <a:endParaRPr b="1" sz="1800"/>
                    </a:p>
                  </a:txBody>
                  <a:tcPr marT="91425" marB="91425" marR="91425" marL="91425">
                    <a:solidFill>
                      <a:schemeClr val="lt2"/>
                    </a:solidFill>
                  </a:tcPr>
                </a:tc>
              </a:tr>
              <a:tr h="597225">
                <a:tc>
                  <a:txBody>
                    <a:bodyPr/>
                    <a:lstStyle/>
                    <a:p>
                      <a:pPr indent="0" lvl="0" marL="0" rtl="0" algn="l">
                        <a:spcBef>
                          <a:spcPts val="0"/>
                        </a:spcBef>
                        <a:spcAft>
                          <a:spcPts val="0"/>
                        </a:spcAft>
                        <a:buNone/>
                      </a:pPr>
                      <a:r>
                        <a:rPr lang="en-IE" sz="1800"/>
                        <a:t>Dublin</a:t>
                      </a:r>
                      <a:endParaRPr sz="1800"/>
                    </a:p>
                  </a:txBody>
                  <a:tcPr marT="91425" marB="91425" marR="91425" marL="91425"/>
                </a:tc>
                <a:tc>
                  <a:txBody>
                    <a:bodyPr/>
                    <a:lstStyle/>
                    <a:p>
                      <a:pPr indent="0" lvl="0" marL="0" rtl="0" algn="l">
                        <a:spcBef>
                          <a:spcPts val="0"/>
                        </a:spcBef>
                        <a:spcAft>
                          <a:spcPts val="0"/>
                        </a:spcAft>
                        <a:buNone/>
                      </a:pPr>
                      <a:r>
                        <a:rPr lang="en-IE" sz="1800"/>
                        <a:t>Dublin</a:t>
                      </a:r>
                      <a:endParaRPr sz="1800"/>
                    </a:p>
                  </a:txBody>
                  <a:tcPr marT="91425" marB="91425" marR="91425" marL="91425"/>
                </a:tc>
                <a:tc>
                  <a:txBody>
                    <a:bodyPr/>
                    <a:lstStyle/>
                    <a:p>
                      <a:pPr indent="0" lvl="0" marL="0" rtl="0" algn="l">
                        <a:spcBef>
                          <a:spcPts val="0"/>
                        </a:spcBef>
                        <a:spcAft>
                          <a:spcPts val="0"/>
                        </a:spcAft>
                        <a:buNone/>
                      </a:pPr>
                      <a:r>
                        <a:rPr lang="en-IE" sz="1800"/>
                        <a:t>Ireland</a:t>
                      </a:r>
                      <a:endParaRPr sz="1800"/>
                    </a:p>
                  </a:txBody>
                  <a:tcPr marT="91425" marB="91425" marR="91425" marL="91425"/>
                </a:tc>
              </a:tr>
              <a:tr h="597225">
                <a:tc>
                  <a:txBody>
                    <a:bodyPr/>
                    <a:lstStyle/>
                    <a:p>
                      <a:pPr indent="0" lvl="0" marL="0" rtl="0" algn="l">
                        <a:spcBef>
                          <a:spcPts val="0"/>
                        </a:spcBef>
                        <a:spcAft>
                          <a:spcPts val="0"/>
                        </a:spcAft>
                        <a:buNone/>
                      </a:pPr>
                      <a:r>
                        <a:rPr lang="en-IE" sz="1800"/>
                        <a:t>Galway</a:t>
                      </a:r>
                      <a:endParaRPr sz="1800"/>
                    </a:p>
                  </a:txBody>
                  <a:tcPr marT="91425" marB="91425" marR="91425" marL="91425"/>
                </a:tc>
                <a:tc>
                  <a:txBody>
                    <a:bodyPr/>
                    <a:lstStyle/>
                    <a:p>
                      <a:pPr indent="0" lvl="0" marL="0" rtl="0" algn="l">
                        <a:spcBef>
                          <a:spcPts val="0"/>
                        </a:spcBef>
                        <a:spcAft>
                          <a:spcPts val="0"/>
                        </a:spcAft>
                        <a:buNone/>
                      </a:pPr>
                      <a:r>
                        <a:rPr lang="en-IE" sz="1800"/>
                        <a:t>Galway</a:t>
                      </a:r>
                      <a:endParaRPr sz="1800"/>
                    </a:p>
                  </a:txBody>
                  <a:tcPr marT="91425" marB="91425" marR="91425" marL="91425"/>
                </a:tc>
                <a:tc>
                  <a:txBody>
                    <a:bodyPr/>
                    <a:lstStyle/>
                    <a:p>
                      <a:pPr indent="0" lvl="0" marL="0" rtl="0" algn="l">
                        <a:spcBef>
                          <a:spcPts val="0"/>
                        </a:spcBef>
                        <a:spcAft>
                          <a:spcPts val="0"/>
                        </a:spcAft>
                        <a:buNone/>
                      </a:pPr>
                      <a:r>
                        <a:rPr lang="en-IE" sz="1800"/>
                        <a:t>Ireland</a:t>
                      </a:r>
                      <a:endParaRPr sz="1800"/>
                    </a:p>
                  </a:txBody>
                  <a:tcPr marT="91425" marB="91425" marR="91425" marL="91425"/>
                </a:tc>
              </a:tr>
              <a:tr h="597225">
                <a:tc>
                  <a:txBody>
                    <a:bodyPr/>
                    <a:lstStyle/>
                    <a:p>
                      <a:pPr indent="0" lvl="0" marL="0" rtl="0" algn="l">
                        <a:spcBef>
                          <a:spcPts val="0"/>
                        </a:spcBef>
                        <a:spcAft>
                          <a:spcPts val="0"/>
                        </a:spcAft>
                        <a:buNone/>
                      </a:pPr>
                      <a:r>
                        <a:rPr lang="en-IE" sz="1800"/>
                        <a:t>Lisburn</a:t>
                      </a:r>
                      <a:endParaRPr sz="1800"/>
                    </a:p>
                  </a:txBody>
                  <a:tcPr marT="91425" marB="91425" marR="91425" marL="91425"/>
                </a:tc>
                <a:tc>
                  <a:txBody>
                    <a:bodyPr/>
                    <a:lstStyle/>
                    <a:p>
                      <a:pPr indent="0" lvl="0" marL="0" rtl="0" algn="l">
                        <a:spcBef>
                          <a:spcPts val="0"/>
                        </a:spcBef>
                        <a:spcAft>
                          <a:spcPts val="0"/>
                        </a:spcAft>
                        <a:buNone/>
                      </a:pPr>
                      <a:r>
                        <a:rPr lang="en-IE" sz="1800"/>
                        <a:t>Antrim</a:t>
                      </a:r>
                      <a:endParaRPr sz="1800"/>
                    </a:p>
                  </a:txBody>
                  <a:tcPr marT="91425" marB="91425" marR="91425" marL="91425"/>
                </a:tc>
                <a:tc>
                  <a:txBody>
                    <a:bodyPr/>
                    <a:lstStyle/>
                    <a:p>
                      <a:pPr indent="0" lvl="0" marL="0" rtl="0" algn="l">
                        <a:spcBef>
                          <a:spcPts val="0"/>
                        </a:spcBef>
                        <a:spcAft>
                          <a:spcPts val="0"/>
                        </a:spcAft>
                        <a:buNone/>
                      </a:pPr>
                      <a:r>
                        <a:rPr lang="en-IE" sz="1800"/>
                        <a:t>UK</a:t>
                      </a:r>
                      <a:endParaRPr sz="1800"/>
                    </a:p>
                  </a:txBody>
                  <a:tcPr marT="91425" marB="91425" marR="91425" marL="91425"/>
                </a:tc>
              </a:tr>
            </a:tbl>
          </a:graphicData>
        </a:graphic>
      </p:graphicFrame>
      <p:graphicFrame>
        <p:nvGraphicFramePr>
          <p:cNvPr id="378" name="Google Shape;378;p30"/>
          <p:cNvGraphicFramePr/>
          <p:nvPr/>
        </p:nvGraphicFramePr>
        <p:xfrm>
          <a:off x="6378100" y="1781575"/>
          <a:ext cx="3000000" cy="3000000"/>
        </p:xfrm>
        <a:graphic>
          <a:graphicData uri="http://schemas.openxmlformats.org/drawingml/2006/table">
            <a:tbl>
              <a:tblPr>
                <a:noFill/>
                <a:tableStyleId>{A3420542-1AD9-4DCF-80F0-1AEDE6C91562}</a:tableStyleId>
              </a:tblPr>
              <a:tblGrid>
                <a:gridCol w="1847350"/>
                <a:gridCol w="1847350"/>
                <a:gridCol w="1847350"/>
              </a:tblGrid>
              <a:tr h="597225">
                <a:tc>
                  <a:txBody>
                    <a:bodyPr/>
                    <a:lstStyle/>
                    <a:p>
                      <a:pPr indent="0" lvl="0" marL="0" rtl="0" algn="l">
                        <a:spcBef>
                          <a:spcPts val="0"/>
                        </a:spcBef>
                        <a:spcAft>
                          <a:spcPts val="0"/>
                        </a:spcAft>
                        <a:buNone/>
                      </a:pPr>
                      <a:r>
                        <a:rPr b="1" lang="en-IE" sz="1800"/>
                        <a:t>Name</a:t>
                      </a:r>
                      <a:endParaRPr b="1" sz="1800"/>
                    </a:p>
                  </a:txBody>
                  <a:tcPr marT="91425" marB="91425" marR="91425" marL="91425">
                    <a:solidFill>
                      <a:schemeClr val="lt2"/>
                    </a:solidFill>
                  </a:tcPr>
                </a:tc>
                <a:tc>
                  <a:txBody>
                    <a:bodyPr/>
                    <a:lstStyle/>
                    <a:p>
                      <a:pPr indent="0" lvl="0" marL="0" rtl="0" algn="l">
                        <a:spcBef>
                          <a:spcPts val="0"/>
                        </a:spcBef>
                        <a:spcAft>
                          <a:spcPts val="0"/>
                        </a:spcAft>
                        <a:buNone/>
                      </a:pPr>
                      <a:r>
                        <a:rPr b="1" lang="en-IE" sz="1800"/>
                        <a:t>EU Member</a:t>
                      </a:r>
                      <a:endParaRPr b="1" sz="1800"/>
                    </a:p>
                  </a:txBody>
                  <a:tcPr marT="91425" marB="91425" marR="91425" marL="91425">
                    <a:solidFill>
                      <a:schemeClr val="lt2"/>
                    </a:solidFill>
                  </a:tcPr>
                </a:tc>
                <a:tc>
                  <a:txBody>
                    <a:bodyPr/>
                    <a:lstStyle/>
                    <a:p>
                      <a:pPr indent="0" lvl="0" marL="0" rtl="0" algn="l">
                        <a:spcBef>
                          <a:spcPts val="0"/>
                        </a:spcBef>
                        <a:spcAft>
                          <a:spcPts val="0"/>
                        </a:spcAft>
                        <a:buNone/>
                      </a:pPr>
                      <a:r>
                        <a:rPr b="1" lang="en-IE" sz="1800"/>
                        <a:t>Population</a:t>
                      </a:r>
                      <a:endParaRPr b="1" sz="1800"/>
                    </a:p>
                  </a:txBody>
                  <a:tcPr marT="91425" marB="91425" marR="91425" marL="91425">
                    <a:solidFill>
                      <a:schemeClr val="lt2"/>
                    </a:solidFill>
                  </a:tcPr>
                </a:tc>
              </a:tr>
              <a:tr h="597225">
                <a:tc>
                  <a:txBody>
                    <a:bodyPr/>
                    <a:lstStyle/>
                    <a:p>
                      <a:pPr indent="0" lvl="0" marL="0" rtl="0" algn="l">
                        <a:spcBef>
                          <a:spcPts val="0"/>
                        </a:spcBef>
                        <a:spcAft>
                          <a:spcPts val="0"/>
                        </a:spcAft>
                        <a:buNone/>
                      </a:pPr>
                      <a:r>
                        <a:rPr lang="en-IE" sz="1800"/>
                        <a:t>UK</a:t>
                      </a:r>
                      <a:endParaRPr sz="1800"/>
                    </a:p>
                  </a:txBody>
                  <a:tcPr marT="91425" marB="91425" marR="91425" marL="91425"/>
                </a:tc>
                <a:tc>
                  <a:txBody>
                    <a:bodyPr/>
                    <a:lstStyle/>
                    <a:p>
                      <a:pPr indent="0" lvl="0" marL="0" rtl="0" algn="l">
                        <a:spcBef>
                          <a:spcPts val="0"/>
                        </a:spcBef>
                        <a:spcAft>
                          <a:spcPts val="0"/>
                        </a:spcAft>
                        <a:buNone/>
                      </a:pPr>
                      <a:r>
                        <a:rPr lang="en-IE" sz="1800"/>
                        <a:t>False</a:t>
                      </a:r>
                      <a:endParaRPr sz="1800"/>
                    </a:p>
                  </a:txBody>
                  <a:tcPr marT="91425" marB="91425" marR="91425" marL="91425"/>
                </a:tc>
                <a:tc>
                  <a:txBody>
                    <a:bodyPr/>
                    <a:lstStyle/>
                    <a:p>
                      <a:pPr indent="0" lvl="0" marL="0" rtl="0" algn="l">
                        <a:spcBef>
                          <a:spcPts val="0"/>
                        </a:spcBef>
                        <a:spcAft>
                          <a:spcPts val="0"/>
                        </a:spcAft>
                        <a:buNone/>
                      </a:pPr>
                      <a:r>
                        <a:rPr lang="en-IE" sz="1800"/>
                        <a:t>67.2 million</a:t>
                      </a:r>
                      <a:endParaRPr sz="1800"/>
                    </a:p>
                  </a:txBody>
                  <a:tcPr marT="91425" marB="91425" marR="91425" marL="91425"/>
                </a:tc>
              </a:tr>
              <a:tr h="597225">
                <a:tc>
                  <a:txBody>
                    <a:bodyPr/>
                    <a:lstStyle/>
                    <a:p>
                      <a:pPr indent="0" lvl="0" marL="0" rtl="0" algn="l">
                        <a:spcBef>
                          <a:spcPts val="0"/>
                        </a:spcBef>
                        <a:spcAft>
                          <a:spcPts val="0"/>
                        </a:spcAft>
                        <a:buNone/>
                      </a:pPr>
                      <a:r>
                        <a:rPr lang="en-IE" sz="1800"/>
                        <a:t>Ireland</a:t>
                      </a:r>
                      <a:endParaRPr sz="1800"/>
                    </a:p>
                  </a:txBody>
                  <a:tcPr marT="91425" marB="91425" marR="91425" marL="91425"/>
                </a:tc>
                <a:tc>
                  <a:txBody>
                    <a:bodyPr/>
                    <a:lstStyle/>
                    <a:p>
                      <a:pPr indent="0" lvl="0" marL="0" rtl="0" algn="l">
                        <a:spcBef>
                          <a:spcPts val="0"/>
                        </a:spcBef>
                        <a:spcAft>
                          <a:spcPts val="0"/>
                        </a:spcAft>
                        <a:buNone/>
                      </a:pPr>
                      <a:r>
                        <a:rPr lang="en-IE" sz="1800"/>
                        <a:t>True</a:t>
                      </a:r>
                      <a:endParaRPr sz="1800"/>
                    </a:p>
                  </a:txBody>
                  <a:tcPr marT="91425" marB="91425" marR="91425" marL="91425"/>
                </a:tc>
                <a:tc>
                  <a:txBody>
                    <a:bodyPr/>
                    <a:lstStyle/>
                    <a:p>
                      <a:pPr indent="0" lvl="0" marL="0" rtl="0" algn="l">
                        <a:spcBef>
                          <a:spcPts val="0"/>
                        </a:spcBef>
                        <a:spcAft>
                          <a:spcPts val="0"/>
                        </a:spcAft>
                        <a:buNone/>
                      </a:pPr>
                      <a:r>
                        <a:rPr lang="en-IE" sz="1800"/>
                        <a:t>5.0 million</a:t>
                      </a:r>
                      <a:endParaRPr sz="1800"/>
                    </a:p>
                  </a:txBody>
                  <a:tcPr marT="91425" marB="91425" marR="91425" marL="91425"/>
                </a:tc>
              </a:tr>
              <a:tr h="597225">
                <a:tc>
                  <a:txBody>
                    <a:bodyPr/>
                    <a:lstStyle/>
                    <a:p>
                      <a:pPr indent="0" lvl="0" marL="0" rtl="0" algn="l">
                        <a:spcBef>
                          <a:spcPts val="0"/>
                        </a:spcBef>
                        <a:spcAft>
                          <a:spcPts val="0"/>
                        </a:spcAft>
                        <a:buNone/>
                      </a:pPr>
                      <a:r>
                        <a:rPr lang="en-IE" sz="1800"/>
                        <a:t>Germany</a:t>
                      </a:r>
                      <a:endParaRPr sz="1800"/>
                    </a:p>
                  </a:txBody>
                  <a:tcPr marT="91425" marB="91425" marR="91425" marL="91425"/>
                </a:tc>
                <a:tc>
                  <a:txBody>
                    <a:bodyPr/>
                    <a:lstStyle/>
                    <a:p>
                      <a:pPr indent="0" lvl="0" marL="0" rtl="0" algn="l">
                        <a:spcBef>
                          <a:spcPts val="0"/>
                        </a:spcBef>
                        <a:spcAft>
                          <a:spcPts val="0"/>
                        </a:spcAft>
                        <a:buNone/>
                      </a:pPr>
                      <a:r>
                        <a:rPr lang="en-IE" sz="1800"/>
                        <a:t>True</a:t>
                      </a:r>
                      <a:endParaRPr sz="1800"/>
                    </a:p>
                  </a:txBody>
                  <a:tcPr marT="91425" marB="91425" marR="91425" marL="91425"/>
                </a:tc>
                <a:tc>
                  <a:txBody>
                    <a:bodyPr/>
                    <a:lstStyle/>
                    <a:p>
                      <a:pPr indent="0" lvl="0" marL="0" rtl="0" algn="l">
                        <a:spcBef>
                          <a:spcPts val="0"/>
                        </a:spcBef>
                        <a:spcAft>
                          <a:spcPts val="0"/>
                        </a:spcAft>
                        <a:buNone/>
                      </a:pPr>
                      <a:r>
                        <a:rPr lang="en-IE" sz="1800"/>
                        <a:t>83.2 million</a:t>
                      </a:r>
                      <a:endParaRPr sz="1800"/>
                    </a:p>
                  </a:txBody>
                  <a:tcPr marT="91425" marB="91425" marR="91425" marL="91425"/>
                </a:tc>
              </a:tr>
            </a:tbl>
          </a:graphicData>
        </a:graphic>
      </p:graphicFrame>
      <p:sp>
        <p:nvSpPr>
          <p:cNvPr id="379" name="Google Shape;379;p30"/>
          <p:cNvSpPr/>
          <p:nvPr/>
        </p:nvSpPr>
        <p:spPr>
          <a:xfrm>
            <a:off x="3926875" y="4768350"/>
            <a:ext cx="7199100" cy="132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700">
                <a:latin typeface="Roboto Mono"/>
                <a:ea typeface="Roboto Mono"/>
                <a:cs typeface="Roboto Mono"/>
                <a:sym typeface="Roboto Mono"/>
              </a:rPr>
              <a:t>SELECT * FROM city </a:t>
            </a:r>
            <a:endParaRPr sz="1700">
              <a:latin typeface="Roboto Mono"/>
              <a:ea typeface="Roboto Mono"/>
              <a:cs typeface="Roboto Mono"/>
              <a:sym typeface="Roboto Mono"/>
            </a:endParaRPr>
          </a:p>
          <a:p>
            <a:pPr indent="0" lvl="0" marL="0" rtl="0" algn="l">
              <a:spcBef>
                <a:spcPts val="0"/>
              </a:spcBef>
              <a:spcAft>
                <a:spcPts val="0"/>
              </a:spcAft>
              <a:buNone/>
            </a:pPr>
            <a:r>
              <a:rPr lang="en-IE" sz="1700">
                <a:latin typeface="Roboto Mono"/>
                <a:ea typeface="Roboto Mono"/>
                <a:cs typeface="Roboto Mono"/>
                <a:sym typeface="Roboto Mono"/>
              </a:rPr>
              <a:t>  WHERE city.name=”Galway” AND country.eu_member=true </a:t>
            </a:r>
            <a:endParaRPr sz="1700">
              <a:latin typeface="Roboto Mono"/>
              <a:ea typeface="Roboto Mono"/>
              <a:cs typeface="Roboto Mono"/>
              <a:sym typeface="Roboto Mono"/>
            </a:endParaRPr>
          </a:p>
          <a:p>
            <a:pPr indent="0" lvl="0" marL="0" rtl="0" algn="l">
              <a:spcBef>
                <a:spcPts val="0"/>
              </a:spcBef>
              <a:spcAft>
                <a:spcPts val="0"/>
              </a:spcAft>
              <a:buNone/>
            </a:pPr>
            <a:r>
              <a:rPr lang="en-IE" sz="1700">
                <a:latin typeface="Roboto Mono"/>
                <a:ea typeface="Roboto Mono"/>
                <a:cs typeface="Roboto Mono"/>
                <a:sym typeface="Roboto Mono"/>
              </a:rPr>
              <a:t>  JOIN countries ON city.country=country.name</a:t>
            </a:r>
            <a:endParaRPr sz="1700">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Relational model</a:t>
            </a:r>
            <a:endParaRPr/>
          </a:p>
        </p:txBody>
      </p:sp>
      <p:sp>
        <p:nvSpPr>
          <p:cNvPr id="386" name="Google Shape;386;p31"/>
          <p:cNvSpPr txBox="1"/>
          <p:nvPr>
            <p:ph idx="1" type="body"/>
          </p:nvPr>
        </p:nvSpPr>
        <p:spPr>
          <a:xfrm>
            <a:off x="1885375" y="1978675"/>
            <a:ext cx="5510400" cy="839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Very fast to query</a:t>
            </a:r>
            <a:endParaRPr/>
          </a:p>
        </p:txBody>
      </p:sp>
      <p:sp>
        <p:nvSpPr>
          <p:cNvPr id="387" name="Google Shape;387;p31"/>
          <p:cNvSpPr/>
          <p:nvPr/>
        </p:nvSpPr>
        <p:spPr>
          <a:xfrm>
            <a:off x="1034575" y="1931925"/>
            <a:ext cx="850800" cy="839100"/>
          </a:xfrm>
          <a:prstGeom prst="mathPlus">
            <a:avLst>
              <a:gd fmla="val 23520" name="adj1"/>
            </a:avLst>
          </a:prstGeom>
          <a:solidFill>
            <a:srgbClr val="1491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txBox="1"/>
          <p:nvPr>
            <p:ph idx="1" type="body"/>
          </p:nvPr>
        </p:nvSpPr>
        <p:spPr>
          <a:xfrm>
            <a:off x="2654850" y="3058875"/>
            <a:ext cx="5510400" cy="839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Schema cannot change</a:t>
            </a:r>
            <a:endParaRPr/>
          </a:p>
        </p:txBody>
      </p:sp>
      <p:sp>
        <p:nvSpPr>
          <p:cNvPr id="389" name="Google Shape;389;p31"/>
          <p:cNvSpPr/>
          <p:nvPr/>
        </p:nvSpPr>
        <p:spPr>
          <a:xfrm>
            <a:off x="2149950" y="3105625"/>
            <a:ext cx="504900" cy="720000"/>
          </a:xfrm>
          <a:prstGeom prst="mathMinus">
            <a:avLst>
              <a:gd fmla="val 2352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ph idx="1" type="body"/>
          </p:nvPr>
        </p:nvSpPr>
        <p:spPr>
          <a:xfrm>
            <a:off x="3891800" y="4267775"/>
            <a:ext cx="6851100" cy="839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Hard to navigate, visualize and write queries</a:t>
            </a:r>
            <a:endParaRPr/>
          </a:p>
        </p:txBody>
      </p:sp>
      <p:sp>
        <p:nvSpPr>
          <p:cNvPr id="391" name="Google Shape;391;p31"/>
          <p:cNvSpPr/>
          <p:nvPr/>
        </p:nvSpPr>
        <p:spPr>
          <a:xfrm>
            <a:off x="3386900" y="4314525"/>
            <a:ext cx="504900" cy="720000"/>
          </a:xfrm>
          <a:prstGeom prst="mathMinus">
            <a:avLst>
              <a:gd fmla="val 2352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Alternatives: Document Stores</a:t>
            </a:r>
            <a:endParaRPr/>
          </a:p>
        </p:txBody>
      </p:sp>
      <p:sp>
        <p:nvSpPr>
          <p:cNvPr id="398" name="Google Shape;398;p32"/>
          <p:cNvSpPr txBox="1"/>
          <p:nvPr/>
        </p:nvSpPr>
        <p:spPr>
          <a:xfrm>
            <a:off x="1561400" y="1743600"/>
            <a:ext cx="5703300" cy="33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300">
                <a:latin typeface="Roboto Mono"/>
                <a:ea typeface="Roboto Mono"/>
                <a:cs typeface="Roboto Mono"/>
                <a:sym typeface="Roboto Mono"/>
              </a:rPr>
              <a:t>{</a:t>
            </a:r>
            <a:endParaRPr sz="2300">
              <a:latin typeface="Roboto Mono"/>
              <a:ea typeface="Roboto Mono"/>
              <a:cs typeface="Roboto Mono"/>
              <a:sym typeface="Roboto Mono"/>
            </a:endParaRPr>
          </a:p>
          <a:p>
            <a:pPr indent="0" lvl="0" marL="0" rtl="0" algn="l">
              <a:spcBef>
                <a:spcPts val="0"/>
              </a:spcBef>
              <a:spcAft>
                <a:spcPts val="0"/>
              </a:spcAft>
              <a:buNone/>
            </a:pPr>
            <a:r>
              <a:rPr lang="en-IE" sz="2300">
                <a:latin typeface="Roboto Mono"/>
                <a:ea typeface="Roboto Mono"/>
                <a:cs typeface="Roboto Mono"/>
                <a:sym typeface="Roboto Mono"/>
              </a:rPr>
              <a:t>   </a:t>
            </a:r>
            <a:r>
              <a:rPr lang="en-IE" sz="2300">
                <a:solidFill>
                  <a:srgbClr val="14914E"/>
                </a:solidFill>
                <a:latin typeface="Roboto Mono"/>
                <a:ea typeface="Roboto Mono"/>
                <a:cs typeface="Roboto Mono"/>
                <a:sym typeface="Roboto Mono"/>
              </a:rPr>
              <a:t>“name”</a:t>
            </a:r>
            <a:r>
              <a:rPr lang="en-IE" sz="2300">
                <a:latin typeface="Roboto Mono"/>
                <a:ea typeface="Roboto Mono"/>
                <a:cs typeface="Roboto Mono"/>
                <a:sym typeface="Roboto Mono"/>
              </a:rPr>
              <a:t>: </a:t>
            </a:r>
            <a:r>
              <a:rPr lang="en-IE" sz="2300">
                <a:solidFill>
                  <a:srgbClr val="3C78D8"/>
                </a:solidFill>
                <a:latin typeface="Roboto Mono"/>
                <a:ea typeface="Roboto Mono"/>
                <a:cs typeface="Roboto Mono"/>
                <a:sym typeface="Roboto Mono"/>
              </a:rPr>
              <a:t>“Ireland”</a:t>
            </a:r>
            <a:r>
              <a:rPr lang="en-IE" sz="2300">
                <a:latin typeface="Roboto Mono"/>
                <a:ea typeface="Roboto Mono"/>
                <a:cs typeface="Roboto Mono"/>
                <a:sym typeface="Roboto Mono"/>
              </a:rPr>
              <a:t>,</a:t>
            </a:r>
            <a:endParaRPr sz="2300">
              <a:latin typeface="Roboto Mono"/>
              <a:ea typeface="Roboto Mono"/>
              <a:cs typeface="Roboto Mono"/>
              <a:sym typeface="Roboto Mono"/>
            </a:endParaRPr>
          </a:p>
          <a:p>
            <a:pPr indent="0" lvl="0" marL="0" rtl="0" algn="l">
              <a:spcBef>
                <a:spcPts val="0"/>
              </a:spcBef>
              <a:spcAft>
                <a:spcPts val="0"/>
              </a:spcAft>
              <a:buNone/>
            </a:pPr>
            <a:r>
              <a:rPr lang="en-IE" sz="2300">
                <a:latin typeface="Roboto Mono"/>
                <a:ea typeface="Roboto Mono"/>
                <a:cs typeface="Roboto Mono"/>
                <a:sym typeface="Roboto Mono"/>
              </a:rPr>
              <a:t>   </a:t>
            </a:r>
            <a:r>
              <a:rPr lang="en-IE" sz="2300">
                <a:solidFill>
                  <a:srgbClr val="14914E"/>
                </a:solidFill>
                <a:latin typeface="Roboto Mono"/>
                <a:ea typeface="Roboto Mono"/>
                <a:cs typeface="Roboto Mono"/>
                <a:sym typeface="Roboto Mono"/>
              </a:rPr>
              <a:t>“euMember”</a:t>
            </a:r>
            <a:r>
              <a:rPr lang="en-IE" sz="2300">
                <a:latin typeface="Roboto Mono"/>
                <a:ea typeface="Roboto Mono"/>
                <a:cs typeface="Roboto Mono"/>
                <a:sym typeface="Roboto Mono"/>
              </a:rPr>
              <a:t>: </a:t>
            </a:r>
            <a:r>
              <a:rPr lang="en-IE" sz="2300">
                <a:solidFill>
                  <a:srgbClr val="E69138"/>
                </a:solidFill>
                <a:latin typeface="Roboto Mono"/>
                <a:ea typeface="Roboto Mono"/>
                <a:cs typeface="Roboto Mono"/>
                <a:sym typeface="Roboto Mono"/>
              </a:rPr>
              <a:t>true</a:t>
            </a:r>
            <a:r>
              <a:rPr lang="en-IE" sz="2300">
                <a:latin typeface="Roboto Mono"/>
                <a:ea typeface="Roboto Mono"/>
                <a:cs typeface="Roboto Mono"/>
                <a:sym typeface="Roboto Mono"/>
              </a:rPr>
              <a:t>,</a:t>
            </a:r>
            <a:endParaRPr sz="2300">
              <a:latin typeface="Roboto Mono"/>
              <a:ea typeface="Roboto Mono"/>
              <a:cs typeface="Roboto Mono"/>
              <a:sym typeface="Roboto Mono"/>
            </a:endParaRPr>
          </a:p>
          <a:p>
            <a:pPr indent="0" lvl="0" marL="0" rtl="0" algn="l">
              <a:spcBef>
                <a:spcPts val="0"/>
              </a:spcBef>
              <a:spcAft>
                <a:spcPts val="0"/>
              </a:spcAft>
              <a:buNone/>
            </a:pPr>
            <a:r>
              <a:rPr lang="en-IE" sz="2300">
                <a:latin typeface="Roboto Mono"/>
                <a:ea typeface="Roboto Mono"/>
                <a:cs typeface="Roboto Mono"/>
                <a:sym typeface="Roboto Mono"/>
              </a:rPr>
              <a:t>   </a:t>
            </a:r>
            <a:r>
              <a:rPr lang="en-IE" sz="2300">
                <a:solidFill>
                  <a:srgbClr val="14914E"/>
                </a:solidFill>
                <a:latin typeface="Roboto Mono"/>
                <a:ea typeface="Roboto Mono"/>
                <a:cs typeface="Roboto Mono"/>
                <a:sym typeface="Roboto Mono"/>
              </a:rPr>
              <a:t>“cities”</a:t>
            </a:r>
            <a:r>
              <a:rPr lang="en-IE" sz="2300">
                <a:latin typeface="Roboto Mono"/>
                <a:ea typeface="Roboto Mono"/>
                <a:cs typeface="Roboto Mono"/>
                <a:sym typeface="Roboto Mono"/>
              </a:rPr>
              <a:t>: [</a:t>
            </a:r>
            <a:endParaRPr sz="2300">
              <a:latin typeface="Roboto Mono"/>
              <a:ea typeface="Roboto Mono"/>
              <a:cs typeface="Roboto Mono"/>
              <a:sym typeface="Roboto Mono"/>
            </a:endParaRPr>
          </a:p>
          <a:p>
            <a:pPr indent="0" lvl="0" marL="0" rtl="0" algn="l">
              <a:spcBef>
                <a:spcPts val="0"/>
              </a:spcBef>
              <a:spcAft>
                <a:spcPts val="0"/>
              </a:spcAft>
              <a:buNone/>
            </a:pPr>
            <a:r>
              <a:rPr lang="en-IE" sz="2300">
                <a:latin typeface="Roboto Mono"/>
                <a:ea typeface="Roboto Mono"/>
                <a:cs typeface="Roboto Mono"/>
                <a:sym typeface="Roboto Mono"/>
              </a:rPr>
              <a:t>     </a:t>
            </a:r>
            <a:r>
              <a:rPr lang="en-IE" sz="2300">
                <a:solidFill>
                  <a:srgbClr val="3C78D8"/>
                </a:solidFill>
                <a:latin typeface="Roboto Mono"/>
                <a:ea typeface="Roboto Mono"/>
                <a:cs typeface="Roboto Mono"/>
                <a:sym typeface="Roboto Mono"/>
              </a:rPr>
              <a:t>“Dublin”</a:t>
            </a:r>
            <a:r>
              <a:rPr lang="en-IE" sz="2300">
                <a:latin typeface="Roboto Mono"/>
                <a:ea typeface="Roboto Mono"/>
                <a:cs typeface="Roboto Mono"/>
                <a:sym typeface="Roboto Mono"/>
              </a:rPr>
              <a:t>,</a:t>
            </a:r>
            <a:endParaRPr sz="2300">
              <a:latin typeface="Roboto Mono"/>
              <a:ea typeface="Roboto Mono"/>
              <a:cs typeface="Roboto Mono"/>
              <a:sym typeface="Roboto Mono"/>
            </a:endParaRPr>
          </a:p>
          <a:p>
            <a:pPr indent="0" lvl="0" marL="0" rtl="0" algn="l">
              <a:spcBef>
                <a:spcPts val="0"/>
              </a:spcBef>
              <a:spcAft>
                <a:spcPts val="0"/>
              </a:spcAft>
              <a:buNone/>
            </a:pPr>
            <a:r>
              <a:rPr lang="en-IE" sz="2300">
                <a:latin typeface="Roboto Mono"/>
                <a:ea typeface="Roboto Mono"/>
                <a:cs typeface="Roboto Mono"/>
                <a:sym typeface="Roboto Mono"/>
              </a:rPr>
              <a:t>     </a:t>
            </a:r>
            <a:r>
              <a:rPr lang="en-IE" sz="2300">
                <a:solidFill>
                  <a:srgbClr val="3C78D8"/>
                </a:solidFill>
                <a:latin typeface="Roboto Mono"/>
                <a:ea typeface="Roboto Mono"/>
                <a:cs typeface="Roboto Mono"/>
                <a:sym typeface="Roboto Mono"/>
              </a:rPr>
              <a:t>“Galway”</a:t>
            </a:r>
            <a:r>
              <a:rPr lang="en-IE" sz="2300">
                <a:latin typeface="Roboto Mono"/>
                <a:ea typeface="Roboto Mono"/>
                <a:cs typeface="Roboto Mono"/>
                <a:sym typeface="Roboto Mono"/>
              </a:rPr>
              <a:t>,</a:t>
            </a:r>
            <a:endParaRPr sz="2300">
              <a:latin typeface="Roboto Mono"/>
              <a:ea typeface="Roboto Mono"/>
              <a:cs typeface="Roboto Mono"/>
              <a:sym typeface="Roboto Mono"/>
            </a:endParaRPr>
          </a:p>
          <a:p>
            <a:pPr indent="0" lvl="0" marL="0" rtl="0" algn="l">
              <a:spcBef>
                <a:spcPts val="0"/>
              </a:spcBef>
              <a:spcAft>
                <a:spcPts val="0"/>
              </a:spcAft>
              <a:buNone/>
            </a:pPr>
            <a:r>
              <a:rPr lang="en-IE" sz="2300">
                <a:latin typeface="Roboto Mono"/>
                <a:ea typeface="Roboto Mono"/>
                <a:cs typeface="Roboto Mono"/>
                <a:sym typeface="Roboto Mono"/>
              </a:rPr>
              <a:t>     </a:t>
            </a:r>
            <a:r>
              <a:rPr lang="en-IE" sz="2300">
                <a:solidFill>
                  <a:srgbClr val="3C78D8"/>
                </a:solidFill>
                <a:latin typeface="Roboto Mono"/>
                <a:ea typeface="Roboto Mono"/>
                <a:cs typeface="Roboto Mono"/>
                <a:sym typeface="Roboto Mono"/>
              </a:rPr>
              <a:t>“Cork”</a:t>
            </a:r>
            <a:endParaRPr sz="2300">
              <a:solidFill>
                <a:srgbClr val="3C78D8"/>
              </a:solidFill>
              <a:latin typeface="Roboto Mono"/>
              <a:ea typeface="Roboto Mono"/>
              <a:cs typeface="Roboto Mono"/>
              <a:sym typeface="Roboto Mono"/>
            </a:endParaRPr>
          </a:p>
          <a:p>
            <a:pPr indent="0" lvl="0" marL="0" rtl="0" algn="l">
              <a:spcBef>
                <a:spcPts val="0"/>
              </a:spcBef>
              <a:spcAft>
                <a:spcPts val="0"/>
              </a:spcAft>
              <a:buNone/>
            </a:pPr>
            <a:r>
              <a:rPr lang="en-IE" sz="2300">
                <a:latin typeface="Roboto Mono"/>
                <a:ea typeface="Roboto Mono"/>
                <a:cs typeface="Roboto Mono"/>
                <a:sym typeface="Roboto Mono"/>
              </a:rPr>
              <a:t>   ]</a:t>
            </a:r>
            <a:endParaRPr sz="2300">
              <a:latin typeface="Roboto Mono"/>
              <a:ea typeface="Roboto Mono"/>
              <a:cs typeface="Roboto Mono"/>
              <a:sym typeface="Roboto Mono"/>
            </a:endParaRPr>
          </a:p>
          <a:p>
            <a:pPr indent="0" lvl="0" marL="0" rtl="0" algn="l">
              <a:spcBef>
                <a:spcPts val="0"/>
              </a:spcBef>
              <a:spcAft>
                <a:spcPts val="0"/>
              </a:spcAft>
              <a:buNone/>
            </a:pPr>
            <a:r>
              <a:rPr lang="en-IE" sz="2300">
                <a:latin typeface="Roboto Mono"/>
                <a:ea typeface="Roboto Mono"/>
                <a:cs typeface="Roboto Mono"/>
                <a:sym typeface="Roboto Mono"/>
              </a:rPr>
              <a:t>}</a:t>
            </a:r>
            <a:endParaRPr sz="2300">
              <a:latin typeface="Roboto Mono"/>
              <a:ea typeface="Roboto Mono"/>
              <a:cs typeface="Roboto Mono"/>
              <a:sym typeface="Roboto Mono"/>
            </a:endParaRPr>
          </a:p>
        </p:txBody>
      </p:sp>
      <p:sp>
        <p:nvSpPr>
          <p:cNvPr id="399" name="Google Shape;399;p32"/>
          <p:cNvSpPr/>
          <p:nvPr/>
        </p:nvSpPr>
        <p:spPr>
          <a:xfrm>
            <a:off x="5918350" y="4151250"/>
            <a:ext cx="6002700" cy="214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E" sz="2300">
                <a:solidFill>
                  <a:schemeClr val="dk1"/>
                </a:solidFill>
                <a:latin typeface="Roboto Mono"/>
                <a:ea typeface="Roboto Mono"/>
                <a:cs typeface="Roboto Mono"/>
                <a:sym typeface="Roboto Mono"/>
              </a:rPr>
              <a:t>{</a:t>
            </a:r>
            <a:endParaRPr sz="2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IE" sz="2300">
                <a:solidFill>
                  <a:schemeClr val="dk1"/>
                </a:solidFill>
                <a:latin typeface="Roboto Mono"/>
                <a:ea typeface="Roboto Mono"/>
                <a:cs typeface="Roboto Mono"/>
                <a:sym typeface="Roboto Mono"/>
              </a:rPr>
              <a:t>   </a:t>
            </a:r>
            <a:r>
              <a:rPr lang="en-IE" sz="2300">
                <a:solidFill>
                  <a:srgbClr val="14914E"/>
                </a:solidFill>
                <a:latin typeface="Roboto Mono"/>
                <a:ea typeface="Roboto Mono"/>
                <a:cs typeface="Roboto Mono"/>
                <a:sym typeface="Roboto Mono"/>
              </a:rPr>
              <a:t>name</a:t>
            </a:r>
            <a:r>
              <a:rPr lang="en-IE" sz="2300">
                <a:solidFill>
                  <a:schemeClr val="dk1"/>
                </a:solidFill>
                <a:latin typeface="Roboto Mono"/>
                <a:ea typeface="Roboto Mono"/>
                <a:cs typeface="Roboto Mono"/>
                <a:sym typeface="Roboto Mono"/>
              </a:rPr>
              <a:t>(</a:t>
            </a:r>
            <a:r>
              <a:rPr lang="en-IE" sz="2300">
                <a:solidFill>
                  <a:srgbClr val="A64D79"/>
                </a:solidFill>
                <a:latin typeface="Roboto Mono"/>
                <a:ea typeface="Roboto Mono"/>
                <a:cs typeface="Roboto Mono"/>
                <a:sym typeface="Roboto Mono"/>
              </a:rPr>
              <a:t>euMember</a:t>
            </a:r>
            <a:r>
              <a:rPr lang="en-IE" sz="2300">
                <a:solidFill>
                  <a:schemeClr val="dk1"/>
                </a:solidFill>
                <a:latin typeface="Roboto Mono"/>
                <a:ea typeface="Roboto Mono"/>
                <a:cs typeface="Roboto Mono"/>
                <a:sym typeface="Roboto Mono"/>
              </a:rPr>
              <a:t>: </a:t>
            </a:r>
            <a:r>
              <a:rPr lang="en-IE" sz="2300">
                <a:solidFill>
                  <a:srgbClr val="E69138"/>
                </a:solidFill>
                <a:latin typeface="Roboto Mono"/>
                <a:ea typeface="Roboto Mono"/>
                <a:cs typeface="Roboto Mono"/>
                <a:sym typeface="Roboto Mono"/>
              </a:rPr>
              <a:t>true</a:t>
            </a:r>
            <a:r>
              <a:rPr lang="en-IE" sz="2300">
                <a:solidFill>
                  <a:schemeClr val="dk1"/>
                </a:solidFill>
                <a:latin typeface="Roboto Mono"/>
                <a:ea typeface="Roboto Mono"/>
                <a:cs typeface="Roboto Mono"/>
                <a:sym typeface="Roboto Mono"/>
              </a:rPr>
              <a:t>),</a:t>
            </a:r>
            <a:endParaRPr sz="2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IE" sz="2300">
                <a:solidFill>
                  <a:schemeClr val="dk1"/>
                </a:solidFill>
                <a:latin typeface="Roboto Mono"/>
                <a:ea typeface="Roboto Mono"/>
                <a:cs typeface="Roboto Mono"/>
                <a:sym typeface="Roboto Mono"/>
              </a:rPr>
              <a:t>   </a:t>
            </a:r>
            <a:r>
              <a:rPr lang="en-IE" sz="2300">
                <a:solidFill>
                  <a:srgbClr val="14914E"/>
                </a:solidFill>
                <a:latin typeface="Roboto Mono"/>
                <a:ea typeface="Roboto Mono"/>
                <a:cs typeface="Roboto Mono"/>
                <a:sym typeface="Roboto Mono"/>
              </a:rPr>
              <a:t>cities</a:t>
            </a:r>
            <a:r>
              <a:rPr lang="en-IE" sz="2300">
                <a:solidFill>
                  <a:schemeClr val="dk1"/>
                </a:solidFill>
                <a:latin typeface="Roboto Mono"/>
                <a:ea typeface="Roboto Mono"/>
                <a:cs typeface="Roboto Mono"/>
                <a:sym typeface="Roboto Mono"/>
              </a:rPr>
              <a:t>(</a:t>
            </a:r>
            <a:r>
              <a:rPr lang="en-IE" sz="2300">
                <a:solidFill>
                  <a:srgbClr val="A64D79"/>
                </a:solidFill>
                <a:latin typeface="Roboto Mono"/>
                <a:ea typeface="Roboto Mono"/>
                <a:cs typeface="Roboto Mono"/>
                <a:sym typeface="Roboto Mono"/>
              </a:rPr>
              <a:t>contains</a:t>
            </a:r>
            <a:r>
              <a:rPr lang="en-IE" sz="2300">
                <a:solidFill>
                  <a:schemeClr val="dk1"/>
                </a:solidFill>
                <a:latin typeface="Roboto Mono"/>
                <a:ea typeface="Roboto Mono"/>
                <a:cs typeface="Roboto Mono"/>
                <a:sym typeface="Roboto Mono"/>
              </a:rPr>
              <a:t>: </a:t>
            </a:r>
            <a:r>
              <a:rPr lang="en-IE" sz="2300">
                <a:solidFill>
                  <a:srgbClr val="3C78D8"/>
                </a:solidFill>
                <a:latin typeface="Roboto Mono"/>
                <a:ea typeface="Roboto Mono"/>
                <a:cs typeface="Roboto Mono"/>
                <a:sym typeface="Roboto Mono"/>
              </a:rPr>
              <a:t>“Galway”</a:t>
            </a:r>
            <a:r>
              <a:rPr lang="en-IE" sz="2300">
                <a:solidFill>
                  <a:schemeClr val="dk1"/>
                </a:solidFill>
                <a:latin typeface="Roboto Mono"/>
                <a:ea typeface="Roboto Mono"/>
                <a:cs typeface="Roboto Mono"/>
                <a:sym typeface="Roboto Mono"/>
              </a:rPr>
              <a:t>)</a:t>
            </a:r>
            <a:endParaRPr sz="2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IE" sz="2300">
                <a:solidFill>
                  <a:schemeClr val="dk1"/>
                </a:solidFill>
                <a:latin typeface="Roboto Mono"/>
                <a:ea typeface="Roboto Mono"/>
                <a:cs typeface="Roboto Mono"/>
                <a:sym typeface="Roboto Mono"/>
              </a:rPr>
              <a:t>}</a:t>
            </a:r>
            <a:endParaRPr sz="2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txBox="1"/>
          <p:nvPr>
            <p:ph type="ctrTitle"/>
          </p:nvPr>
        </p:nvSpPr>
        <p:spPr>
          <a:xfrm>
            <a:off x="6761000" y="2345400"/>
            <a:ext cx="5162100" cy="21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Course Organisation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NoSQL Document Store</a:t>
            </a:r>
            <a:endParaRPr/>
          </a:p>
        </p:txBody>
      </p:sp>
      <p:sp>
        <p:nvSpPr>
          <p:cNvPr id="406" name="Google Shape;406;p33"/>
          <p:cNvSpPr txBox="1"/>
          <p:nvPr>
            <p:ph idx="1" type="body"/>
          </p:nvPr>
        </p:nvSpPr>
        <p:spPr>
          <a:xfrm>
            <a:off x="1885375" y="1978675"/>
            <a:ext cx="5510400" cy="839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Relevant data stored together</a:t>
            </a:r>
            <a:endParaRPr/>
          </a:p>
        </p:txBody>
      </p:sp>
      <p:sp>
        <p:nvSpPr>
          <p:cNvPr id="407" name="Google Shape;407;p33"/>
          <p:cNvSpPr/>
          <p:nvPr/>
        </p:nvSpPr>
        <p:spPr>
          <a:xfrm>
            <a:off x="1034575" y="1931925"/>
            <a:ext cx="850800" cy="839100"/>
          </a:xfrm>
          <a:prstGeom prst="mathPlus">
            <a:avLst>
              <a:gd fmla="val 23520" name="adj1"/>
            </a:avLst>
          </a:prstGeom>
          <a:solidFill>
            <a:srgbClr val="1491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txBox="1"/>
          <p:nvPr>
            <p:ph idx="1" type="body"/>
          </p:nvPr>
        </p:nvSpPr>
        <p:spPr>
          <a:xfrm>
            <a:off x="2654850" y="3058875"/>
            <a:ext cx="5510400" cy="839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Schema can evolve quickly</a:t>
            </a:r>
            <a:endParaRPr/>
          </a:p>
        </p:txBody>
      </p:sp>
      <p:sp>
        <p:nvSpPr>
          <p:cNvPr id="409" name="Google Shape;409;p33"/>
          <p:cNvSpPr txBox="1"/>
          <p:nvPr>
            <p:ph idx="1" type="body"/>
          </p:nvPr>
        </p:nvSpPr>
        <p:spPr>
          <a:xfrm>
            <a:off x="3891800" y="4267775"/>
            <a:ext cx="6851100" cy="839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Hard to join data from different sources</a:t>
            </a:r>
            <a:endParaRPr/>
          </a:p>
        </p:txBody>
      </p:sp>
      <p:sp>
        <p:nvSpPr>
          <p:cNvPr id="410" name="Google Shape;410;p33"/>
          <p:cNvSpPr/>
          <p:nvPr/>
        </p:nvSpPr>
        <p:spPr>
          <a:xfrm>
            <a:off x="3386900" y="4314525"/>
            <a:ext cx="504900" cy="720000"/>
          </a:xfrm>
          <a:prstGeom prst="mathMinus">
            <a:avLst>
              <a:gd fmla="val 2352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1885375" y="3058875"/>
            <a:ext cx="850800" cy="839100"/>
          </a:xfrm>
          <a:prstGeom prst="mathPlus">
            <a:avLst>
              <a:gd fmla="val 23520" name="adj1"/>
            </a:avLst>
          </a:prstGeom>
          <a:solidFill>
            <a:srgbClr val="1491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Why use a knowledge graph?</a:t>
            </a:r>
            <a:endParaRPr/>
          </a:p>
        </p:txBody>
      </p:sp>
      <p:sp>
        <p:nvSpPr>
          <p:cNvPr id="418" name="Google Shape;418;p34"/>
          <p:cNvSpPr/>
          <p:nvPr/>
        </p:nvSpPr>
        <p:spPr>
          <a:xfrm>
            <a:off x="776025" y="1690825"/>
            <a:ext cx="5451000" cy="1710900"/>
          </a:xfrm>
          <a:prstGeom prst="ellipse">
            <a:avLst/>
          </a:prstGeom>
          <a:solidFill>
            <a:srgbClr val="72E0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Integrate knowledge from different sources</a:t>
            </a:r>
            <a:endParaRPr sz="2700">
              <a:latin typeface="Calibri"/>
              <a:ea typeface="Calibri"/>
              <a:cs typeface="Calibri"/>
              <a:sym typeface="Calibri"/>
            </a:endParaRPr>
          </a:p>
        </p:txBody>
      </p:sp>
      <p:sp>
        <p:nvSpPr>
          <p:cNvPr id="419" name="Google Shape;419;p34"/>
          <p:cNvSpPr/>
          <p:nvPr/>
        </p:nvSpPr>
        <p:spPr>
          <a:xfrm>
            <a:off x="6154925" y="2731450"/>
            <a:ext cx="5451000" cy="1710900"/>
          </a:xfrm>
          <a:prstGeom prst="ellipse">
            <a:avLst/>
          </a:prstGeom>
          <a:solidFill>
            <a:srgbClr val="72E0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Fast-evolving data representation requirements</a:t>
            </a:r>
            <a:endParaRPr sz="2700">
              <a:latin typeface="Calibri"/>
              <a:ea typeface="Calibri"/>
              <a:cs typeface="Calibri"/>
              <a:sym typeface="Calibri"/>
            </a:endParaRPr>
          </a:p>
        </p:txBody>
      </p:sp>
      <p:sp>
        <p:nvSpPr>
          <p:cNvPr id="420" name="Google Shape;420;p34"/>
          <p:cNvSpPr/>
          <p:nvPr/>
        </p:nvSpPr>
        <p:spPr>
          <a:xfrm>
            <a:off x="1305225" y="4174100"/>
            <a:ext cx="5451000" cy="1710900"/>
          </a:xfrm>
          <a:prstGeom prst="ellipse">
            <a:avLst/>
          </a:prstGeom>
          <a:solidFill>
            <a:srgbClr val="72E0E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Enables powerful reasoning techniques</a:t>
            </a:r>
            <a:endParaRPr sz="27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5"/>
          <p:cNvSpPr txBox="1"/>
          <p:nvPr>
            <p:ph type="ctrTitle"/>
          </p:nvPr>
        </p:nvSpPr>
        <p:spPr>
          <a:xfrm>
            <a:off x="720934" y="434781"/>
            <a:ext cx="4048800" cy="207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IE" sz="4600"/>
              <a:t>The Semantic Web </a:t>
            </a:r>
            <a:endParaRPr sz="4600"/>
          </a:p>
          <a:p>
            <a:pPr indent="0" lvl="0" marL="0" rtl="0" algn="ctr">
              <a:spcBef>
                <a:spcPts val="0"/>
              </a:spcBef>
              <a:spcAft>
                <a:spcPts val="0"/>
              </a:spcAft>
              <a:buNone/>
            </a:pPr>
            <a:r>
              <a:rPr lang="en-IE" sz="4600"/>
              <a:t>↓ </a:t>
            </a:r>
            <a:endParaRPr sz="4600"/>
          </a:p>
          <a:p>
            <a:pPr indent="0" lvl="0" marL="0" rtl="0" algn="ctr">
              <a:spcBef>
                <a:spcPts val="0"/>
              </a:spcBef>
              <a:spcAft>
                <a:spcPts val="0"/>
              </a:spcAft>
              <a:buNone/>
            </a:pPr>
            <a:r>
              <a:rPr lang="en-IE" sz="4600"/>
              <a:t>Linked Data </a:t>
            </a:r>
            <a:endParaRPr sz="4600"/>
          </a:p>
          <a:p>
            <a:pPr indent="0" lvl="0" marL="0" rtl="0" algn="ctr">
              <a:spcBef>
                <a:spcPts val="0"/>
              </a:spcBef>
              <a:spcAft>
                <a:spcPts val="0"/>
              </a:spcAft>
              <a:buClr>
                <a:schemeClr val="dk1"/>
              </a:buClr>
              <a:buSzPts val="1100"/>
              <a:buFont typeface="Arial"/>
              <a:buNone/>
            </a:pPr>
            <a:r>
              <a:rPr lang="en-IE" sz="4600"/>
              <a:t>↓ </a:t>
            </a:r>
            <a:endParaRPr sz="4600"/>
          </a:p>
          <a:p>
            <a:pPr indent="0" lvl="0" marL="0" rtl="0" algn="ctr">
              <a:spcBef>
                <a:spcPts val="0"/>
              </a:spcBef>
              <a:spcAft>
                <a:spcPts val="0"/>
              </a:spcAft>
              <a:buNone/>
            </a:pPr>
            <a:r>
              <a:rPr lang="en-IE" sz="4600"/>
              <a:t>Knowledge Graphs</a:t>
            </a:r>
            <a:endParaRPr sz="4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What is the Semantic Web?</a:t>
            </a:r>
            <a:endParaRPr/>
          </a:p>
        </p:txBody>
      </p:sp>
      <p:sp>
        <p:nvSpPr>
          <p:cNvPr id="433" name="Google Shape;433;p36"/>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a:t>The Semantic Web will bring structure to the meaningful content of Web pages, creating an environment where software agents roaming from page to page can readily carry out sophisticated tasks for users.</a:t>
            </a:r>
            <a:endParaRPr/>
          </a:p>
          <a:p>
            <a:pPr indent="0" lvl="0" marL="0" rtl="0" algn="l">
              <a:spcBef>
                <a:spcPts val="1000"/>
              </a:spcBef>
              <a:spcAft>
                <a:spcPts val="0"/>
              </a:spcAft>
              <a:buNone/>
            </a:pPr>
            <a:r>
              <a:t/>
            </a:r>
            <a:endParaRPr/>
          </a:p>
          <a:p>
            <a:pPr indent="-406400" lvl="0" marL="457200" rtl="0" algn="r">
              <a:spcBef>
                <a:spcPts val="1000"/>
              </a:spcBef>
              <a:spcAft>
                <a:spcPts val="0"/>
              </a:spcAft>
              <a:buSzPts val="2800"/>
              <a:buChar char="-"/>
            </a:pPr>
            <a:r>
              <a:rPr i="1" lang="en-IE"/>
              <a:t>Tim Berners-Lee, “The Semantic Web”</a:t>
            </a:r>
            <a:endParaRPr i="1"/>
          </a:p>
          <a:p>
            <a:pPr indent="0" lvl="0" marL="457200" rtl="0" algn="r">
              <a:spcBef>
                <a:spcPts val="1000"/>
              </a:spcBef>
              <a:spcAft>
                <a:spcPts val="0"/>
              </a:spcAft>
              <a:buNone/>
            </a:pPr>
            <a:r>
              <a:rPr i="1" lang="en-IE"/>
              <a:t>Scientific American</a:t>
            </a:r>
            <a:endParaRPr i="1"/>
          </a:p>
          <a:p>
            <a:pPr indent="0" lvl="0" marL="0" rtl="0" algn="l">
              <a:spcBef>
                <a:spcPts val="1000"/>
              </a:spcBef>
              <a:spcAft>
                <a:spcPts val="0"/>
              </a:spcAft>
              <a:buNone/>
            </a:pPr>
            <a:r>
              <a:t/>
            </a:r>
            <a:endParaRPr/>
          </a:p>
        </p:txBody>
      </p:sp>
      <p:sp>
        <p:nvSpPr>
          <p:cNvPr id="434" name="Google Shape;434;p36"/>
          <p:cNvSpPr/>
          <p:nvPr/>
        </p:nvSpPr>
        <p:spPr>
          <a:xfrm>
            <a:off x="570325" y="5478925"/>
            <a:ext cx="10256700" cy="97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2300">
                <a:latin typeface="Calibri"/>
                <a:ea typeface="Calibri"/>
                <a:cs typeface="Calibri"/>
                <a:sym typeface="Calibri"/>
              </a:rPr>
              <a:t>Read this article: </a:t>
            </a:r>
            <a:r>
              <a:rPr lang="en-IE" u="sng">
                <a:solidFill>
                  <a:schemeClr val="hlink"/>
                </a:solidFill>
                <a:latin typeface="Calibri"/>
                <a:ea typeface="Calibri"/>
                <a:cs typeface="Calibri"/>
                <a:sym typeface="Calibri"/>
                <a:hlinkClick r:id="rId3"/>
              </a:rPr>
              <a:t>https://www.jstor.org/stable/pdf/26059207.pdf?casa_token=GZ3Nf23p7pYAAAAA:mv47zmWzLguTzP9hWXNgiS9Gj0cCN9cZR_Xqs05Mc83qbeBmFBkdkU_l1AYK2BTVx-NXBpH2OJ9I-7IwrO1raRJznnei-dOTNZDt0sgV7BmBO7rB5no</a:t>
            </a:r>
            <a:r>
              <a:rPr lang="en-IE">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7"/>
          <p:cNvSpPr txBox="1"/>
          <p:nvPr>
            <p:ph type="title"/>
          </p:nvPr>
        </p:nvSpPr>
        <p:spPr>
          <a:xfrm>
            <a:off x="838200" y="365125"/>
            <a:ext cx="10515600" cy="16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The Semantic Web is …</a:t>
            </a:r>
            <a:endParaRPr/>
          </a:p>
          <a:p>
            <a:pPr indent="0" lvl="0" marL="0" rtl="0" algn="l">
              <a:spcBef>
                <a:spcPts val="0"/>
              </a:spcBef>
              <a:spcAft>
                <a:spcPts val="0"/>
              </a:spcAft>
              <a:buNone/>
            </a:pPr>
            <a:r>
              <a:rPr lang="en-IE"/>
              <a:t>… Tim Berners-Lee’s vision of the future? </a:t>
            </a:r>
            <a:endParaRPr/>
          </a:p>
        </p:txBody>
      </p:sp>
      <p:pic>
        <p:nvPicPr>
          <p:cNvPr id="441" name="Google Shape;441;p37"/>
          <p:cNvPicPr preferRelativeResize="0"/>
          <p:nvPr/>
        </p:nvPicPr>
        <p:blipFill>
          <a:blip r:embed="rId3">
            <a:alphaModFix/>
          </a:blip>
          <a:stretch>
            <a:fillRect/>
          </a:stretch>
        </p:blipFill>
        <p:spPr>
          <a:xfrm>
            <a:off x="2765800" y="2154000"/>
            <a:ext cx="6171252" cy="4111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8"/>
          <p:cNvSpPr txBox="1"/>
          <p:nvPr>
            <p:ph type="title"/>
          </p:nvPr>
        </p:nvSpPr>
        <p:spPr>
          <a:xfrm>
            <a:off x="838200" y="365125"/>
            <a:ext cx="10515600" cy="16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The Semantic Web is …</a:t>
            </a:r>
            <a:endParaRPr/>
          </a:p>
          <a:p>
            <a:pPr indent="0" lvl="0" marL="0" rtl="0" algn="l">
              <a:spcBef>
                <a:spcPts val="0"/>
              </a:spcBef>
              <a:spcAft>
                <a:spcPts val="0"/>
              </a:spcAft>
              <a:buNone/>
            </a:pPr>
            <a:r>
              <a:rPr lang="en-IE"/>
              <a:t>… artificial intelligence applied to the web?</a:t>
            </a:r>
            <a:endParaRPr/>
          </a:p>
        </p:txBody>
      </p:sp>
      <p:pic>
        <p:nvPicPr>
          <p:cNvPr id="448" name="Google Shape;448;p38"/>
          <p:cNvPicPr preferRelativeResize="0"/>
          <p:nvPr/>
        </p:nvPicPr>
        <p:blipFill>
          <a:blip r:embed="rId3">
            <a:alphaModFix/>
          </a:blip>
          <a:stretch>
            <a:fillRect/>
          </a:stretch>
        </p:blipFill>
        <p:spPr>
          <a:xfrm>
            <a:off x="4169350" y="2250150"/>
            <a:ext cx="6767964" cy="45683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type="title"/>
          </p:nvPr>
        </p:nvSpPr>
        <p:spPr>
          <a:xfrm>
            <a:off x="838200" y="365125"/>
            <a:ext cx="10515600" cy="16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The Semantic Web is …</a:t>
            </a:r>
            <a:endParaRPr/>
          </a:p>
          <a:p>
            <a:pPr indent="0" lvl="0" marL="0" rtl="0" algn="l">
              <a:spcBef>
                <a:spcPts val="0"/>
              </a:spcBef>
              <a:spcAft>
                <a:spcPts val="0"/>
              </a:spcAft>
              <a:buNone/>
            </a:pPr>
            <a:r>
              <a:rPr lang="en-IE"/>
              <a:t>… links between open datasets?</a:t>
            </a:r>
            <a:endParaRPr/>
          </a:p>
        </p:txBody>
      </p:sp>
      <p:pic>
        <p:nvPicPr>
          <p:cNvPr id="455" name="Google Shape;455;p39"/>
          <p:cNvPicPr preferRelativeResize="0"/>
          <p:nvPr/>
        </p:nvPicPr>
        <p:blipFill>
          <a:blip r:embed="rId3">
            <a:alphaModFix/>
          </a:blip>
          <a:stretch>
            <a:fillRect/>
          </a:stretch>
        </p:blipFill>
        <p:spPr>
          <a:xfrm>
            <a:off x="4807200" y="1842975"/>
            <a:ext cx="5667200" cy="49567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0"/>
          <p:cNvSpPr txBox="1"/>
          <p:nvPr>
            <p:ph type="title"/>
          </p:nvPr>
        </p:nvSpPr>
        <p:spPr>
          <a:xfrm>
            <a:off x="838200" y="365125"/>
            <a:ext cx="10515600" cy="16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The Semantic Web is …</a:t>
            </a:r>
            <a:endParaRPr/>
          </a:p>
          <a:p>
            <a:pPr indent="0" lvl="0" marL="0" rtl="0" algn="l">
              <a:spcBef>
                <a:spcPts val="0"/>
              </a:spcBef>
              <a:spcAft>
                <a:spcPts val="0"/>
              </a:spcAft>
              <a:buNone/>
            </a:pPr>
            <a:r>
              <a:rPr lang="en-IE"/>
              <a:t>… breaking down data silos?</a:t>
            </a:r>
            <a:endParaRPr/>
          </a:p>
        </p:txBody>
      </p:sp>
      <p:pic>
        <p:nvPicPr>
          <p:cNvPr id="462" name="Google Shape;462;p40"/>
          <p:cNvPicPr preferRelativeResize="0"/>
          <p:nvPr/>
        </p:nvPicPr>
        <p:blipFill>
          <a:blip r:embed="rId3">
            <a:alphaModFix/>
          </a:blip>
          <a:stretch>
            <a:fillRect/>
          </a:stretch>
        </p:blipFill>
        <p:spPr>
          <a:xfrm>
            <a:off x="3651975" y="2033750"/>
            <a:ext cx="7194880" cy="45683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1"/>
          <p:cNvSpPr txBox="1"/>
          <p:nvPr>
            <p:ph type="title"/>
          </p:nvPr>
        </p:nvSpPr>
        <p:spPr>
          <a:xfrm>
            <a:off x="838200" y="365125"/>
            <a:ext cx="10515600" cy="16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The Semantic Web is …</a:t>
            </a:r>
            <a:endParaRPr/>
          </a:p>
          <a:p>
            <a:pPr indent="0" lvl="0" marL="0" rtl="0" algn="l">
              <a:spcBef>
                <a:spcPts val="0"/>
              </a:spcBef>
              <a:spcAft>
                <a:spcPts val="0"/>
              </a:spcAft>
              <a:buNone/>
            </a:pPr>
            <a:r>
              <a:rPr lang="en-IE"/>
              <a:t>… web 3.0?</a:t>
            </a:r>
            <a:endParaRPr/>
          </a:p>
        </p:txBody>
      </p:sp>
      <p:pic>
        <p:nvPicPr>
          <p:cNvPr id="469" name="Google Shape;469;p41"/>
          <p:cNvPicPr preferRelativeResize="0"/>
          <p:nvPr/>
        </p:nvPicPr>
        <p:blipFill>
          <a:blip r:embed="rId3">
            <a:alphaModFix/>
          </a:blip>
          <a:stretch>
            <a:fillRect/>
          </a:stretch>
        </p:blipFill>
        <p:spPr>
          <a:xfrm>
            <a:off x="3529650" y="1920850"/>
            <a:ext cx="7420575" cy="4730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2"/>
          <p:cNvSpPr txBox="1"/>
          <p:nvPr>
            <p:ph type="title"/>
          </p:nvPr>
        </p:nvSpPr>
        <p:spPr>
          <a:xfrm>
            <a:off x="838200" y="365125"/>
            <a:ext cx="10515600" cy="16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The Semantic Web is …</a:t>
            </a:r>
            <a:endParaRPr/>
          </a:p>
          <a:p>
            <a:pPr indent="0" lvl="0" marL="0" rtl="0" algn="l">
              <a:spcBef>
                <a:spcPts val="0"/>
              </a:spcBef>
              <a:spcAft>
                <a:spcPts val="0"/>
              </a:spcAft>
              <a:buNone/>
            </a:pPr>
            <a:r>
              <a:rPr lang="en-IE"/>
              <a:t>… a research area?</a:t>
            </a:r>
            <a:endParaRPr/>
          </a:p>
        </p:txBody>
      </p:sp>
      <p:pic>
        <p:nvPicPr>
          <p:cNvPr id="476" name="Google Shape;476;p42"/>
          <p:cNvPicPr preferRelativeResize="0"/>
          <p:nvPr/>
        </p:nvPicPr>
        <p:blipFill>
          <a:blip r:embed="rId3">
            <a:alphaModFix/>
          </a:blip>
          <a:stretch>
            <a:fillRect/>
          </a:stretch>
        </p:blipFill>
        <p:spPr>
          <a:xfrm>
            <a:off x="2617125" y="2099600"/>
            <a:ext cx="9223243" cy="4568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Course structure</a:t>
            </a:r>
            <a:endParaRPr/>
          </a:p>
        </p:txBody>
      </p:sp>
      <p:graphicFrame>
        <p:nvGraphicFramePr>
          <p:cNvPr id="251" name="Google Shape;251;p16"/>
          <p:cNvGraphicFramePr/>
          <p:nvPr/>
        </p:nvGraphicFramePr>
        <p:xfrm>
          <a:off x="952500" y="2042900"/>
          <a:ext cx="3000000" cy="3000000"/>
        </p:xfrm>
        <a:graphic>
          <a:graphicData uri="http://schemas.openxmlformats.org/drawingml/2006/table">
            <a:tbl>
              <a:tblPr>
                <a:noFill/>
                <a:tableStyleId>{A3420542-1AD9-4DCF-80F0-1AEDE6C91562}</a:tableStyleId>
              </a:tblPr>
              <a:tblGrid>
                <a:gridCol w="1100200"/>
                <a:gridCol w="4043300"/>
                <a:gridCol w="1146475"/>
                <a:gridCol w="3997025"/>
              </a:tblGrid>
              <a:tr h="381000">
                <a:tc>
                  <a:txBody>
                    <a:bodyPr/>
                    <a:lstStyle/>
                    <a:p>
                      <a:pPr indent="0" lvl="0" marL="0" rtl="0" algn="l">
                        <a:spcBef>
                          <a:spcPts val="0"/>
                        </a:spcBef>
                        <a:spcAft>
                          <a:spcPts val="0"/>
                        </a:spcAft>
                        <a:buNone/>
                      </a:pPr>
                      <a:r>
                        <a:rPr lang="en-IE"/>
                        <a:t>9th Sep</a:t>
                      </a:r>
                      <a:endParaRPr/>
                    </a:p>
                  </a:txBody>
                  <a:tcPr marT="91425" marB="91425" marR="91425" marL="91425"/>
                </a:tc>
                <a:tc>
                  <a:txBody>
                    <a:bodyPr/>
                    <a:lstStyle/>
                    <a:p>
                      <a:pPr indent="0" lvl="0" marL="0" rtl="0" algn="l">
                        <a:spcBef>
                          <a:spcPts val="0"/>
                        </a:spcBef>
                        <a:spcAft>
                          <a:spcPts val="0"/>
                        </a:spcAft>
                        <a:buNone/>
                      </a:pPr>
                      <a:r>
                        <a:rPr b="1" lang="en-IE"/>
                        <a:t>Introduction to Knowledge Graphs</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IE"/>
                        <a:t>21st Oct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IE">
                          <a:solidFill>
                            <a:schemeClr val="dk1"/>
                          </a:solidFill>
                        </a:rPr>
                        <a:t>Inductive reasoning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E"/>
                        <a:t>16th Sep</a:t>
                      </a:r>
                      <a:endParaRPr/>
                    </a:p>
                  </a:txBody>
                  <a:tcPr marT="91425" marB="91425" marR="91425" marL="91425"/>
                </a:tc>
                <a:tc>
                  <a:txBody>
                    <a:bodyPr/>
                    <a:lstStyle/>
                    <a:p>
                      <a:pPr indent="0" lvl="0" marL="0" rtl="0" algn="l">
                        <a:spcBef>
                          <a:spcPts val="0"/>
                        </a:spcBef>
                        <a:spcAft>
                          <a:spcPts val="0"/>
                        </a:spcAft>
                        <a:buNone/>
                      </a:pPr>
                      <a:r>
                        <a:rPr b="1" lang="en-IE"/>
                        <a:t>Models for Knowledge Graphs</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IE"/>
                        <a:t>28th Oct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IE"/>
                        <a:t>KG Creation </a:t>
                      </a:r>
                      <a:r>
                        <a:rPr lang="en-IE"/>
                        <a:t>(no lab on Monday)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E"/>
                        <a:t>23rd Sep</a:t>
                      </a:r>
                      <a:endParaRPr/>
                    </a:p>
                  </a:txBody>
                  <a:tcPr marT="91425" marB="91425" marR="91425" marL="91425"/>
                </a:tc>
                <a:tc>
                  <a:txBody>
                    <a:bodyPr/>
                    <a:lstStyle/>
                    <a:p>
                      <a:pPr indent="0" lvl="0" marL="0" rtl="0" algn="l">
                        <a:spcBef>
                          <a:spcPts val="0"/>
                        </a:spcBef>
                        <a:spcAft>
                          <a:spcPts val="0"/>
                        </a:spcAft>
                        <a:buNone/>
                      </a:pPr>
                      <a:r>
                        <a:rPr b="1" lang="en-IE"/>
                        <a:t>Querying and Serialization</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IE"/>
                        <a:t>4th Nov</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IE"/>
                        <a:t>KG Alignment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E"/>
                        <a:t>30th Sep</a:t>
                      </a:r>
                      <a:endParaRPr/>
                    </a:p>
                  </a:txBody>
                  <a:tcPr marT="91425" marB="91425" marR="91425" marL="91425"/>
                </a:tc>
                <a:tc>
                  <a:txBody>
                    <a:bodyPr/>
                    <a:lstStyle/>
                    <a:p>
                      <a:pPr indent="0" lvl="0" marL="0" rtl="0" algn="l">
                        <a:spcBef>
                          <a:spcPts val="0"/>
                        </a:spcBef>
                        <a:spcAft>
                          <a:spcPts val="0"/>
                        </a:spcAft>
                        <a:buNone/>
                      </a:pPr>
                      <a:r>
                        <a:rPr b="1" lang="en-IE"/>
                        <a:t>Schemas</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IE"/>
                        <a:t>11th Nov</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IE"/>
                        <a:t>Publishing and Linked Open Data</a:t>
                      </a:r>
                      <a:endParaRPr b="1"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E"/>
                        <a:t>7th Oct</a:t>
                      </a:r>
                      <a:endParaRPr/>
                    </a:p>
                  </a:txBody>
                  <a:tcPr marT="91425" marB="91425" marR="91425" marL="91425"/>
                </a:tc>
                <a:tc>
                  <a:txBody>
                    <a:bodyPr/>
                    <a:lstStyle/>
                    <a:p>
                      <a:pPr indent="0" lvl="0" marL="0" rtl="0" algn="l">
                        <a:spcBef>
                          <a:spcPts val="0"/>
                        </a:spcBef>
                        <a:spcAft>
                          <a:spcPts val="0"/>
                        </a:spcAft>
                        <a:buNone/>
                      </a:pPr>
                      <a:r>
                        <a:rPr b="1" lang="en-IE"/>
                        <a:t>Deductive reasoning</a:t>
                      </a:r>
                      <a:endParaRPr b="1"/>
                    </a:p>
                  </a:txBody>
                  <a:tcPr marT="91425" marB="91425" marR="91425" marL="91425"/>
                </a:tc>
                <a:tc>
                  <a:txBody>
                    <a:bodyPr/>
                    <a:lstStyle/>
                    <a:p>
                      <a:pPr indent="0" lvl="0" marL="0" rtl="0" algn="l">
                        <a:spcBef>
                          <a:spcPts val="0"/>
                        </a:spcBef>
                        <a:spcAft>
                          <a:spcPts val="0"/>
                        </a:spcAft>
                        <a:buNone/>
                      </a:pPr>
                      <a:r>
                        <a:rPr lang="en-IE"/>
                        <a:t>18th Nov</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IE"/>
                        <a:t>Linguistic Linked Open Data</a:t>
                      </a:r>
                      <a:endParaRPr b="1"/>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IE"/>
                        <a:t>14th Oct</a:t>
                      </a:r>
                      <a:endParaRPr/>
                    </a:p>
                  </a:txBody>
                  <a:tcPr marT="91425" marB="91425" marR="91425" marL="91425"/>
                </a:tc>
                <a:tc>
                  <a:txBody>
                    <a:bodyPr/>
                    <a:lstStyle/>
                    <a:p>
                      <a:pPr indent="0" lvl="0" marL="0" rtl="0" algn="l">
                        <a:spcBef>
                          <a:spcPts val="0"/>
                        </a:spcBef>
                        <a:spcAft>
                          <a:spcPts val="0"/>
                        </a:spcAft>
                        <a:buNone/>
                      </a:pPr>
                      <a:r>
                        <a:rPr i="1" lang="en-IE"/>
                        <a:t>No Lecture</a:t>
                      </a:r>
                      <a:endParaRPr i="1"/>
                    </a:p>
                  </a:txBody>
                  <a:tcPr marT="91425" marB="91425" marR="91425" marL="91425"/>
                </a:tc>
                <a:tc>
                  <a:txBody>
                    <a:bodyPr/>
                    <a:lstStyle/>
                    <a:p>
                      <a:pPr indent="0" lvl="0" marL="0" rtl="0" algn="l">
                        <a:spcBef>
                          <a:spcPts val="0"/>
                        </a:spcBef>
                        <a:spcAft>
                          <a:spcPts val="0"/>
                        </a:spcAft>
                        <a:buNone/>
                      </a:pPr>
                      <a:r>
                        <a:rPr lang="en-IE"/>
                        <a:t>25th Nov</a:t>
                      </a:r>
                      <a:endParaRPr/>
                    </a:p>
                  </a:txBody>
                  <a:tcPr marT="91425" marB="91425" marR="91425" marL="91425"/>
                </a:tc>
                <a:tc>
                  <a:txBody>
                    <a:bodyPr/>
                    <a:lstStyle/>
                    <a:p>
                      <a:pPr indent="0" lvl="0" marL="0" rtl="0" algn="l">
                        <a:spcBef>
                          <a:spcPts val="0"/>
                        </a:spcBef>
                        <a:spcAft>
                          <a:spcPts val="0"/>
                        </a:spcAft>
                        <a:buNone/>
                      </a:pPr>
                      <a:r>
                        <a:rPr b="1" lang="en-IE"/>
                        <a:t>Enterprise Knowledge Graphs</a:t>
                      </a:r>
                      <a:endParaRPr b="1"/>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3"/>
          <p:cNvSpPr txBox="1"/>
          <p:nvPr>
            <p:ph type="title"/>
          </p:nvPr>
        </p:nvSpPr>
        <p:spPr>
          <a:xfrm>
            <a:off x="838200" y="365125"/>
            <a:ext cx="10515600" cy="16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The Semantic Web is …</a:t>
            </a:r>
            <a:endParaRPr/>
          </a:p>
          <a:p>
            <a:pPr indent="0" lvl="0" marL="0" rtl="0" algn="l">
              <a:spcBef>
                <a:spcPts val="0"/>
              </a:spcBef>
              <a:spcAft>
                <a:spcPts val="0"/>
              </a:spcAft>
              <a:buNone/>
            </a:pPr>
            <a:r>
              <a:rPr lang="en-IE"/>
              <a:t>… an overhyped, outdated buzzword?</a:t>
            </a:r>
            <a:endParaRPr/>
          </a:p>
        </p:txBody>
      </p:sp>
      <p:pic>
        <p:nvPicPr>
          <p:cNvPr id="483" name="Google Shape;483;p43"/>
          <p:cNvPicPr preferRelativeResize="0"/>
          <p:nvPr/>
        </p:nvPicPr>
        <p:blipFill>
          <a:blip r:embed="rId3">
            <a:alphaModFix/>
          </a:blip>
          <a:stretch>
            <a:fillRect/>
          </a:stretch>
        </p:blipFill>
        <p:spPr>
          <a:xfrm>
            <a:off x="5646325" y="1984825"/>
            <a:ext cx="4568375" cy="4568375"/>
          </a:xfrm>
          <a:prstGeom prst="rect">
            <a:avLst/>
          </a:prstGeom>
          <a:noFill/>
          <a:ln>
            <a:noFill/>
          </a:ln>
        </p:spPr>
      </p:pic>
      <p:sp>
        <p:nvSpPr>
          <p:cNvPr id="484" name="Google Shape;484;p43"/>
          <p:cNvSpPr/>
          <p:nvPr/>
        </p:nvSpPr>
        <p:spPr>
          <a:xfrm>
            <a:off x="6961475" y="3207925"/>
            <a:ext cx="1862700" cy="639600"/>
          </a:xfrm>
          <a:prstGeom prst="wedgeRoundRectCallout">
            <a:avLst>
              <a:gd fmla="val -44444" name="adj1"/>
              <a:gd fmla="val 9708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900">
                <a:latin typeface="Calibri"/>
                <a:ea typeface="Calibri"/>
                <a:cs typeface="Calibri"/>
                <a:sym typeface="Calibri"/>
              </a:rPr>
              <a:t>The Semantic Web</a:t>
            </a:r>
            <a:endParaRPr sz="19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4"/>
          <p:cNvSpPr/>
          <p:nvPr/>
        </p:nvSpPr>
        <p:spPr>
          <a:xfrm>
            <a:off x="3459450" y="2779200"/>
            <a:ext cx="5273100" cy="1299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3200">
                <a:latin typeface="Calibri"/>
                <a:ea typeface="Calibri"/>
                <a:cs typeface="Calibri"/>
                <a:sym typeface="Calibri"/>
              </a:rPr>
              <a:t>The Semantic Web</a:t>
            </a:r>
            <a:endParaRPr sz="3200">
              <a:latin typeface="Calibri"/>
              <a:ea typeface="Calibri"/>
              <a:cs typeface="Calibri"/>
              <a:sym typeface="Calibri"/>
            </a:endParaRPr>
          </a:p>
        </p:txBody>
      </p:sp>
      <p:sp>
        <p:nvSpPr>
          <p:cNvPr id="491" name="Google Shape;491;p44"/>
          <p:cNvSpPr/>
          <p:nvPr/>
        </p:nvSpPr>
        <p:spPr>
          <a:xfrm>
            <a:off x="2647350" y="2116800"/>
            <a:ext cx="6897300" cy="26244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5800">
                <a:latin typeface="Calibri"/>
                <a:ea typeface="Calibri"/>
                <a:cs typeface="Calibri"/>
                <a:sym typeface="Calibri"/>
              </a:rPr>
              <a:t>Linked Data</a:t>
            </a:r>
            <a:endParaRPr sz="5800">
              <a:latin typeface="Calibri"/>
              <a:ea typeface="Calibri"/>
              <a:cs typeface="Calibri"/>
              <a:sym typeface="Calibri"/>
            </a:endParaRPr>
          </a:p>
        </p:txBody>
      </p:sp>
      <p:sp>
        <p:nvSpPr>
          <p:cNvPr id="492" name="Google Shape;492;p44"/>
          <p:cNvSpPr/>
          <p:nvPr/>
        </p:nvSpPr>
        <p:spPr>
          <a:xfrm>
            <a:off x="1460700" y="1244400"/>
            <a:ext cx="9270600" cy="43692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9000">
                <a:latin typeface="Calibri"/>
                <a:ea typeface="Calibri"/>
                <a:cs typeface="Calibri"/>
                <a:sym typeface="Calibri"/>
              </a:rPr>
              <a:t>Knowledge Graphs</a:t>
            </a:r>
            <a:endParaRPr sz="9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1000"/>
                                        <p:tgtEl>
                                          <p:spTgt spid="490"/>
                                        </p:tgtEl>
                                        <p:attrNameLst>
                                          <p:attrName>ppt_w</p:attrName>
                                        </p:attrNameLst>
                                      </p:cBhvr>
                                      <p:tavLst>
                                        <p:tav fmla="" tm="0">
                                          <p:val>
                                            <p:strVal val="0"/>
                                          </p:val>
                                        </p:tav>
                                        <p:tav fmla="" tm="100000">
                                          <p:val>
                                            <p:strVal val="#ppt_w"/>
                                          </p:val>
                                        </p:tav>
                                      </p:tavLst>
                                    </p:anim>
                                    <p:anim calcmode="lin" valueType="num">
                                      <p:cBhvr additive="base">
                                        <p:cTn dur="1000"/>
                                        <p:tgtEl>
                                          <p:spTgt spid="49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1000"/>
                                        <p:tgtEl>
                                          <p:spTgt spid="491"/>
                                        </p:tgtEl>
                                        <p:attrNameLst>
                                          <p:attrName>ppt_w</p:attrName>
                                        </p:attrNameLst>
                                      </p:cBhvr>
                                      <p:tavLst>
                                        <p:tav fmla="" tm="0">
                                          <p:val>
                                            <p:strVal val="0"/>
                                          </p:val>
                                        </p:tav>
                                        <p:tav fmla="" tm="100000">
                                          <p:val>
                                            <p:strVal val="#ppt_w"/>
                                          </p:val>
                                        </p:tav>
                                      </p:tavLst>
                                    </p:anim>
                                    <p:anim calcmode="lin" valueType="num">
                                      <p:cBhvr additive="base">
                                        <p:cTn dur="1000"/>
                                        <p:tgtEl>
                                          <p:spTgt spid="49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92"/>
                                        </p:tgtEl>
                                        <p:attrNameLst>
                                          <p:attrName>style.visibility</p:attrName>
                                        </p:attrNameLst>
                                      </p:cBhvr>
                                      <p:to>
                                        <p:strVal val="visible"/>
                                      </p:to>
                                    </p:set>
                                    <p:anim calcmode="lin" valueType="num">
                                      <p:cBhvr additive="base">
                                        <p:cTn dur="1000"/>
                                        <p:tgtEl>
                                          <p:spTgt spid="492"/>
                                        </p:tgtEl>
                                        <p:attrNameLst>
                                          <p:attrName>ppt_w</p:attrName>
                                        </p:attrNameLst>
                                      </p:cBhvr>
                                      <p:tavLst>
                                        <p:tav fmla="" tm="0">
                                          <p:val>
                                            <p:strVal val="0"/>
                                          </p:val>
                                        </p:tav>
                                        <p:tav fmla="" tm="100000">
                                          <p:val>
                                            <p:strVal val="#ppt_w"/>
                                          </p:val>
                                        </p:tav>
                                      </p:tavLst>
                                    </p:anim>
                                    <p:anim calcmode="lin" valueType="num">
                                      <p:cBhvr additive="base">
                                        <p:cTn dur="1000"/>
                                        <p:tgtEl>
                                          <p:spTgt spid="49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5"/>
          <p:cNvSpPr txBox="1"/>
          <p:nvPr>
            <p:ph type="title"/>
          </p:nvPr>
        </p:nvSpPr>
        <p:spPr>
          <a:xfrm>
            <a:off x="838200" y="365125"/>
            <a:ext cx="10515600" cy="58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IE" sz="8700">
                <a:latin typeface="Calibri"/>
                <a:ea typeface="Calibri"/>
                <a:cs typeface="Calibri"/>
                <a:sym typeface="Calibri"/>
              </a:rPr>
              <a:t>ALL OF THE ABOVE</a:t>
            </a:r>
            <a:endParaRPr b="1" sz="87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1000"/>
                                        <p:tgtEl>
                                          <p:spTgt spid="498"/>
                                        </p:tgtEl>
                                        <p:attrNameLst>
                                          <p:attrName>ppt_w</p:attrName>
                                        </p:attrNameLst>
                                      </p:cBhvr>
                                      <p:tavLst>
                                        <p:tav fmla="" tm="0">
                                          <p:val>
                                            <p:strVal val="0"/>
                                          </p:val>
                                        </p:tav>
                                        <p:tav fmla="" tm="100000">
                                          <p:val>
                                            <p:strVal val="#ppt_w"/>
                                          </p:val>
                                        </p:tav>
                                      </p:tavLst>
                                    </p:anim>
                                    <p:anim calcmode="lin" valueType="num">
                                      <p:cBhvr additive="base">
                                        <p:cTn dur="1000"/>
                                        <p:tgtEl>
                                          <p:spTgt spid="49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6"/>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The current web</a:t>
            </a:r>
            <a:endParaRPr/>
          </a:p>
        </p:txBody>
      </p:sp>
      <p:pic>
        <p:nvPicPr>
          <p:cNvPr id="505" name="Google Shape;505;p46"/>
          <p:cNvPicPr preferRelativeResize="0"/>
          <p:nvPr/>
        </p:nvPicPr>
        <p:blipFill>
          <a:blip r:embed="rId3">
            <a:alphaModFix/>
          </a:blip>
          <a:stretch>
            <a:fillRect/>
          </a:stretch>
        </p:blipFill>
        <p:spPr>
          <a:xfrm>
            <a:off x="566329" y="1965838"/>
            <a:ext cx="4363146" cy="927437"/>
          </a:xfrm>
          <a:prstGeom prst="rect">
            <a:avLst/>
          </a:prstGeom>
          <a:noFill/>
          <a:ln>
            <a:noFill/>
          </a:ln>
        </p:spPr>
      </p:pic>
      <p:pic>
        <p:nvPicPr>
          <p:cNvPr id="506" name="Google Shape;506;p46"/>
          <p:cNvPicPr preferRelativeResize="0"/>
          <p:nvPr/>
        </p:nvPicPr>
        <p:blipFill>
          <a:blip r:embed="rId4">
            <a:alphaModFix/>
          </a:blip>
          <a:stretch>
            <a:fillRect/>
          </a:stretch>
        </p:blipFill>
        <p:spPr>
          <a:xfrm>
            <a:off x="1980021" y="2333848"/>
            <a:ext cx="2462764" cy="1486825"/>
          </a:xfrm>
          <a:prstGeom prst="rect">
            <a:avLst/>
          </a:prstGeom>
          <a:noFill/>
          <a:ln>
            <a:noFill/>
          </a:ln>
        </p:spPr>
      </p:pic>
      <p:pic>
        <p:nvPicPr>
          <p:cNvPr id="507" name="Google Shape;507;p46"/>
          <p:cNvPicPr preferRelativeResize="0"/>
          <p:nvPr/>
        </p:nvPicPr>
        <p:blipFill>
          <a:blip r:embed="rId5">
            <a:alphaModFix/>
          </a:blip>
          <a:stretch>
            <a:fillRect/>
          </a:stretch>
        </p:blipFill>
        <p:spPr>
          <a:xfrm>
            <a:off x="2733248" y="3007914"/>
            <a:ext cx="1552003" cy="1107711"/>
          </a:xfrm>
          <a:prstGeom prst="rect">
            <a:avLst/>
          </a:prstGeom>
          <a:noFill/>
          <a:ln>
            <a:noFill/>
          </a:ln>
        </p:spPr>
      </p:pic>
      <p:pic>
        <p:nvPicPr>
          <p:cNvPr id="508" name="Google Shape;508;p46"/>
          <p:cNvPicPr preferRelativeResize="0"/>
          <p:nvPr/>
        </p:nvPicPr>
        <p:blipFill>
          <a:blip r:embed="rId6">
            <a:alphaModFix/>
          </a:blip>
          <a:stretch>
            <a:fillRect/>
          </a:stretch>
        </p:blipFill>
        <p:spPr>
          <a:xfrm>
            <a:off x="566324" y="2643481"/>
            <a:ext cx="1969526" cy="1317859"/>
          </a:xfrm>
          <a:prstGeom prst="rect">
            <a:avLst/>
          </a:prstGeom>
          <a:noFill/>
          <a:ln>
            <a:noFill/>
          </a:ln>
        </p:spPr>
      </p:pic>
      <p:pic>
        <p:nvPicPr>
          <p:cNvPr id="509" name="Google Shape;509;p46"/>
          <p:cNvPicPr preferRelativeResize="0"/>
          <p:nvPr/>
        </p:nvPicPr>
        <p:blipFill>
          <a:blip r:embed="rId7">
            <a:alphaModFix/>
          </a:blip>
          <a:stretch>
            <a:fillRect/>
          </a:stretch>
        </p:blipFill>
        <p:spPr>
          <a:xfrm>
            <a:off x="719580" y="3332370"/>
            <a:ext cx="3113207" cy="1559790"/>
          </a:xfrm>
          <a:prstGeom prst="rect">
            <a:avLst/>
          </a:prstGeom>
          <a:noFill/>
          <a:ln>
            <a:noFill/>
          </a:ln>
        </p:spPr>
      </p:pic>
      <p:pic>
        <p:nvPicPr>
          <p:cNvPr id="510" name="Google Shape;510;p46"/>
          <p:cNvPicPr preferRelativeResize="0"/>
          <p:nvPr/>
        </p:nvPicPr>
        <p:blipFill>
          <a:blip r:embed="rId8">
            <a:alphaModFix/>
          </a:blip>
          <a:stretch>
            <a:fillRect/>
          </a:stretch>
        </p:blipFill>
        <p:spPr>
          <a:xfrm>
            <a:off x="8882800" y="1821112"/>
            <a:ext cx="2999074" cy="2999074"/>
          </a:xfrm>
          <a:prstGeom prst="rect">
            <a:avLst/>
          </a:prstGeom>
          <a:noFill/>
          <a:ln>
            <a:noFill/>
          </a:ln>
        </p:spPr>
      </p:pic>
      <p:sp>
        <p:nvSpPr>
          <p:cNvPr id="511" name="Google Shape;511;p46"/>
          <p:cNvSpPr/>
          <p:nvPr/>
        </p:nvSpPr>
        <p:spPr>
          <a:xfrm>
            <a:off x="1157100" y="5174075"/>
            <a:ext cx="2812800" cy="66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Text</a:t>
            </a:r>
            <a:endParaRPr sz="2300">
              <a:latin typeface="Calibri"/>
              <a:ea typeface="Calibri"/>
              <a:cs typeface="Calibri"/>
              <a:sym typeface="Calibri"/>
            </a:endParaRPr>
          </a:p>
        </p:txBody>
      </p:sp>
      <p:sp>
        <p:nvSpPr>
          <p:cNvPr id="512" name="Google Shape;512;p46"/>
          <p:cNvSpPr/>
          <p:nvPr/>
        </p:nvSpPr>
        <p:spPr>
          <a:xfrm>
            <a:off x="8975938" y="5174075"/>
            <a:ext cx="2812800" cy="66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Artificial Intelligence</a:t>
            </a:r>
            <a:endParaRPr sz="2300">
              <a:latin typeface="Calibri"/>
              <a:ea typeface="Calibri"/>
              <a:cs typeface="Calibri"/>
              <a:sym typeface="Calibri"/>
            </a:endParaRPr>
          </a:p>
        </p:txBody>
      </p:sp>
      <p:sp>
        <p:nvSpPr>
          <p:cNvPr id="513" name="Google Shape;513;p46"/>
          <p:cNvSpPr/>
          <p:nvPr/>
        </p:nvSpPr>
        <p:spPr>
          <a:xfrm>
            <a:off x="5606825" y="2483550"/>
            <a:ext cx="3113100" cy="1768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900">
                <a:latin typeface="Calibri"/>
                <a:ea typeface="Calibri"/>
                <a:cs typeface="Calibri"/>
                <a:sym typeface="Calibri"/>
              </a:rPr>
              <a:t>NLP?</a:t>
            </a:r>
            <a:endParaRPr sz="2900">
              <a:latin typeface="Calibri"/>
              <a:ea typeface="Calibri"/>
              <a:cs typeface="Calibri"/>
              <a:sym typeface="Calibri"/>
            </a:endParaRPr>
          </a:p>
        </p:txBody>
      </p:sp>
      <p:sp>
        <p:nvSpPr>
          <p:cNvPr id="514" name="Google Shape;514;p46"/>
          <p:cNvSpPr/>
          <p:nvPr/>
        </p:nvSpPr>
        <p:spPr>
          <a:xfrm>
            <a:off x="5846375" y="2051263"/>
            <a:ext cx="2634000" cy="25023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1000"/>
                                        <p:tgtEl>
                                          <p:spTgt spid="514"/>
                                        </p:tgtEl>
                                        <p:attrNameLst>
                                          <p:attrName>ppt_w</p:attrName>
                                        </p:attrNameLst>
                                      </p:cBhvr>
                                      <p:tavLst>
                                        <p:tav fmla="" tm="0">
                                          <p:val>
                                            <p:strVal val="0"/>
                                          </p:val>
                                        </p:tav>
                                        <p:tav fmla="" tm="100000">
                                          <p:val>
                                            <p:strVal val="#ppt_w"/>
                                          </p:val>
                                        </p:tav>
                                      </p:tavLst>
                                    </p:anim>
                                    <p:anim calcmode="lin" valueType="num">
                                      <p:cBhvr additive="base">
                                        <p:cTn dur="1000"/>
                                        <p:tgtEl>
                                          <p:spTgt spid="51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The Semantic Web</a:t>
            </a:r>
            <a:endParaRPr/>
          </a:p>
        </p:txBody>
      </p:sp>
      <p:pic>
        <p:nvPicPr>
          <p:cNvPr id="521" name="Google Shape;521;p47"/>
          <p:cNvPicPr preferRelativeResize="0"/>
          <p:nvPr/>
        </p:nvPicPr>
        <p:blipFill>
          <a:blip r:embed="rId3">
            <a:alphaModFix/>
          </a:blip>
          <a:stretch>
            <a:fillRect/>
          </a:stretch>
        </p:blipFill>
        <p:spPr>
          <a:xfrm>
            <a:off x="8882800" y="1821112"/>
            <a:ext cx="2999074" cy="2999074"/>
          </a:xfrm>
          <a:prstGeom prst="rect">
            <a:avLst/>
          </a:prstGeom>
          <a:noFill/>
          <a:ln>
            <a:noFill/>
          </a:ln>
        </p:spPr>
      </p:pic>
      <p:sp>
        <p:nvSpPr>
          <p:cNvPr id="522" name="Google Shape;522;p47"/>
          <p:cNvSpPr/>
          <p:nvPr/>
        </p:nvSpPr>
        <p:spPr>
          <a:xfrm>
            <a:off x="1157100" y="5174075"/>
            <a:ext cx="2812800" cy="66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Semantic Data</a:t>
            </a:r>
            <a:endParaRPr sz="2300">
              <a:latin typeface="Calibri"/>
              <a:ea typeface="Calibri"/>
              <a:cs typeface="Calibri"/>
              <a:sym typeface="Calibri"/>
            </a:endParaRPr>
          </a:p>
        </p:txBody>
      </p:sp>
      <p:sp>
        <p:nvSpPr>
          <p:cNvPr id="523" name="Google Shape;523;p47"/>
          <p:cNvSpPr/>
          <p:nvPr/>
        </p:nvSpPr>
        <p:spPr>
          <a:xfrm>
            <a:off x="8975938" y="5174075"/>
            <a:ext cx="2812800" cy="66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300">
                <a:latin typeface="Calibri"/>
                <a:ea typeface="Calibri"/>
                <a:cs typeface="Calibri"/>
                <a:sym typeface="Calibri"/>
              </a:rPr>
              <a:t>Artificial Intelligence</a:t>
            </a:r>
            <a:endParaRPr sz="2300">
              <a:latin typeface="Calibri"/>
              <a:ea typeface="Calibri"/>
              <a:cs typeface="Calibri"/>
              <a:sym typeface="Calibri"/>
            </a:endParaRPr>
          </a:p>
        </p:txBody>
      </p:sp>
      <p:sp>
        <p:nvSpPr>
          <p:cNvPr id="524" name="Google Shape;524;p47"/>
          <p:cNvSpPr/>
          <p:nvPr/>
        </p:nvSpPr>
        <p:spPr>
          <a:xfrm>
            <a:off x="5578600" y="2474150"/>
            <a:ext cx="3113100" cy="1768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47"/>
          <p:cNvPicPr preferRelativeResize="0"/>
          <p:nvPr/>
        </p:nvPicPr>
        <p:blipFill>
          <a:blip r:embed="rId4">
            <a:alphaModFix/>
          </a:blip>
          <a:stretch>
            <a:fillRect/>
          </a:stretch>
        </p:blipFill>
        <p:spPr>
          <a:xfrm>
            <a:off x="1636650" y="2277175"/>
            <a:ext cx="3750856" cy="2310552"/>
          </a:xfrm>
          <a:prstGeom prst="rect">
            <a:avLst/>
          </a:prstGeom>
          <a:noFill/>
          <a:ln>
            <a:noFill/>
          </a:ln>
        </p:spPr>
      </p:pic>
      <p:pic>
        <p:nvPicPr>
          <p:cNvPr id="526" name="Google Shape;526;p47"/>
          <p:cNvPicPr preferRelativeResize="0"/>
          <p:nvPr/>
        </p:nvPicPr>
        <p:blipFill>
          <a:blip r:embed="rId5">
            <a:alphaModFix/>
          </a:blip>
          <a:stretch>
            <a:fillRect/>
          </a:stretch>
        </p:blipFill>
        <p:spPr>
          <a:xfrm>
            <a:off x="547500" y="1690825"/>
            <a:ext cx="2124200" cy="2301224"/>
          </a:xfrm>
          <a:prstGeom prst="rect">
            <a:avLst/>
          </a:prstGeom>
          <a:noFill/>
          <a:ln>
            <a:noFill/>
          </a:ln>
        </p:spPr>
      </p:pic>
      <p:pic>
        <p:nvPicPr>
          <p:cNvPr id="527" name="Google Shape;527;p47"/>
          <p:cNvPicPr preferRelativeResize="0"/>
          <p:nvPr/>
        </p:nvPicPr>
        <p:blipFill>
          <a:blip r:embed="rId6">
            <a:alphaModFix/>
          </a:blip>
          <a:stretch>
            <a:fillRect/>
          </a:stretch>
        </p:blipFill>
        <p:spPr>
          <a:xfrm>
            <a:off x="1494756" y="2842850"/>
            <a:ext cx="3190493" cy="225577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Structured Data</a:t>
            </a:r>
            <a:endParaRPr/>
          </a:p>
        </p:txBody>
      </p:sp>
      <p:pic>
        <p:nvPicPr>
          <p:cNvPr id="534" name="Google Shape;534;p48"/>
          <p:cNvPicPr preferRelativeResize="0"/>
          <p:nvPr/>
        </p:nvPicPr>
        <p:blipFill>
          <a:blip r:embed="rId3">
            <a:alphaModFix/>
          </a:blip>
          <a:stretch>
            <a:fillRect/>
          </a:stretch>
        </p:blipFill>
        <p:spPr>
          <a:xfrm>
            <a:off x="4572000" y="1514800"/>
            <a:ext cx="7619999" cy="5343200"/>
          </a:xfrm>
          <a:prstGeom prst="rect">
            <a:avLst/>
          </a:prstGeom>
          <a:noFill/>
          <a:ln>
            <a:noFill/>
          </a:ln>
        </p:spPr>
      </p:pic>
      <p:pic>
        <p:nvPicPr>
          <p:cNvPr id="535" name="Google Shape;535;p48"/>
          <p:cNvPicPr preferRelativeResize="0"/>
          <p:nvPr/>
        </p:nvPicPr>
        <p:blipFill>
          <a:blip r:embed="rId4">
            <a:alphaModFix/>
          </a:blip>
          <a:stretch>
            <a:fillRect/>
          </a:stretch>
        </p:blipFill>
        <p:spPr>
          <a:xfrm>
            <a:off x="459025" y="2235225"/>
            <a:ext cx="3879250" cy="27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Structured Data</a:t>
            </a:r>
            <a:endParaRPr/>
          </a:p>
        </p:txBody>
      </p:sp>
      <p:pic>
        <p:nvPicPr>
          <p:cNvPr id="542" name="Google Shape;542;p49"/>
          <p:cNvPicPr preferRelativeResize="0"/>
          <p:nvPr/>
        </p:nvPicPr>
        <p:blipFill>
          <a:blip r:embed="rId3">
            <a:alphaModFix/>
          </a:blip>
          <a:stretch>
            <a:fillRect/>
          </a:stretch>
        </p:blipFill>
        <p:spPr>
          <a:xfrm>
            <a:off x="2668352" y="1690825"/>
            <a:ext cx="9523650" cy="5167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0"/>
          <p:cNvSpPr txBox="1"/>
          <p:nvPr>
            <p:ph type="ctrTitle"/>
          </p:nvPr>
        </p:nvSpPr>
        <p:spPr>
          <a:xfrm>
            <a:off x="6779669" y="7311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Discussion</a:t>
            </a:r>
            <a:endParaRPr/>
          </a:p>
        </p:txBody>
      </p:sp>
      <p:sp>
        <p:nvSpPr>
          <p:cNvPr id="549" name="Google Shape;549;p50"/>
          <p:cNvSpPr txBox="1"/>
          <p:nvPr>
            <p:ph idx="1" type="subTitle"/>
          </p:nvPr>
        </p:nvSpPr>
        <p:spPr>
          <a:xfrm>
            <a:off x="6815555" y="3111500"/>
            <a:ext cx="5126100" cy="287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Have you heard of the “Semantic Web” before?</a:t>
            </a:r>
            <a:endParaRPr/>
          </a:p>
          <a:p>
            <a:pPr indent="0" lvl="0" marL="0" rtl="0" algn="l">
              <a:spcBef>
                <a:spcPts val="1000"/>
              </a:spcBef>
              <a:spcAft>
                <a:spcPts val="0"/>
              </a:spcAft>
              <a:buNone/>
            </a:pPr>
            <a:r>
              <a:rPr lang="en-IE"/>
              <a:t>What do you think of it?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1"/>
          <p:cNvSpPr txBox="1"/>
          <p:nvPr>
            <p:ph type="ctrTitle"/>
          </p:nvPr>
        </p:nvSpPr>
        <p:spPr>
          <a:xfrm>
            <a:off x="6714225" y="1819050"/>
            <a:ext cx="5162100" cy="32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Course Learning Outcomes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Models and Querying</a:t>
            </a:r>
            <a:endParaRPr/>
          </a:p>
        </p:txBody>
      </p:sp>
      <p:sp>
        <p:nvSpPr>
          <p:cNvPr id="562" name="Google Shape;562;p52"/>
          <p:cNvSpPr txBox="1"/>
          <p:nvPr/>
        </p:nvSpPr>
        <p:spPr>
          <a:xfrm>
            <a:off x="1299600" y="1690825"/>
            <a:ext cx="57033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E" sz="2300">
                <a:solidFill>
                  <a:srgbClr val="3D85C6"/>
                </a:solidFill>
                <a:latin typeface="Roboto Mono"/>
                <a:ea typeface="Roboto Mono"/>
                <a:cs typeface="Roboto Mono"/>
                <a:sym typeface="Roboto Mono"/>
              </a:rPr>
              <a:t>&lt;Ireland&gt;</a:t>
            </a:r>
            <a:r>
              <a:rPr lang="en-IE" sz="2300">
                <a:latin typeface="Roboto Mono"/>
                <a:ea typeface="Roboto Mono"/>
                <a:cs typeface="Roboto Mono"/>
                <a:sym typeface="Roboto Mono"/>
              </a:rPr>
              <a:t> </a:t>
            </a:r>
            <a:r>
              <a:rPr lang="en-IE" sz="2300">
                <a:solidFill>
                  <a:srgbClr val="CC0000"/>
                </a:solidFill>
                <a:latin typeface="Roboto Mono"/>
                <a:ea typeface="Roboto Mono"/>
                <a:cs typeface="Roboto Mono"/>
                <a:sym typeface="Roboto Mono"/>
              </a:rPr>
              <a:t>a</a:t>
            </a:r>
            <a:r>
              <a:rPr lang="en-IE" sz="2300">
                <a:latin typeface="Roboto Mono"/>
                <a:ea typeface="Roboto Mono"/>
                <a:cs typeface="Roboto Mono"/>
                <a:sym typeface="Roboto Mono"/>
              </a:rPr>
              <a:t> </a:t>
            </a:r>
            <a:r>
              <a:rPr lang="en-IE" sz="2300">
                <a:solidFill>
                  <a:srgbClr val="3D85C6"/>
                </a:solidFill>
                <a:latin typeface="Roboto Mono"/>
                <a:ea typeface="Roboto Mono"/>
                <a:cs typeface="Roboto Mono"/>
                <a:sym typeface="Roboto Mono"/>
              </a:rPr>
              <a:t>&lt;Country&gt;</a:t>
            </a:r>
            <a:r>
              <a:rPr lang="en-IE" sz="2300">
                <a:latin typeface="Roboto Mono"/>
                <a:ea typeface="Roboto Mono"/>
                <a:cs typeface="Roboto Mono"/>
                <a:sym typeface="Roboto Mono"/>
              </a:rPr>
              <a:t> ;</a:t>
            </a:r>
            <a:endParaRPr sz="2300">
              <a:latin typeface="Roboto Mono"/>
              <a:ea typeface="Roboto Mono"/>
              <a:cs typeface="Roboto Mono"/>
              <a:sym typeface="Roboto Mono"/>
            </a:endParaRPr>
          </a:p>
          <a:p>
            <a:pPr indent="0" lvl="0" marL="0" rtl="0" algn="l">
              <a:spcBef>
                <a:spcPts val="0"/>
              </a:spcBef>
              <a:spcAft>
                <a:spcPts val="0"/>
              </a:spcAft>
              <a:buNone/>
            </a:pPr>
            <a:r>
              <a:rPr lang="en-IE" sz="2300">
                <a:latin typeface="Roboto Mono"/>
                <a:ea typeface="Roboto Mono"/>
                <a:cs typeface="Roboto Mono"/>
                <a:sym typeface="Roboto Mono"/>
              </a:rPr>
              <a:t>  </a:t>
            </a:r>
            <a:r>
              <a:rPr lang="en-IE" sz="2300">
                <a:solidFill>
                  <a:srgbClr val="3D85C6"/>
                </a:solidFill>
                <a:latin typeface="Roboto Mono"/>
                <a:ea typeface="Roboto Mono"/>
                <a:cs typeface="Roboto Mono"/>
                <a:sym typeface="Roboto Mono"/>
              </a:rPr>
              <a:t>&lt;memberOf&gt;</a:t>
            </a:r>
            <a:r>
              <a:rPr lang="en-IE" sz="2300">
                <a:latin typeface="Roboto Mono"/>
                <a:ea typeface="Roboto Mono"/>
                <a:cs typeface="Roboto Mono"/>
                <a:sym typeface="Roboto Mono"/>
              </a:rPr>
              <a:t> </a:t>
            </a:r>
            <a:r>
              <a:rPr lang="en-IE" sz="2300">
                <a:solidFill>
                  <a:srgbClr val="3D85C6"/>
                </a:solidFill>
                <a:latin typeface="Roboto Mono"/>
                <a:ea typeface="Roboto Mono"/>
                <a:cs typeface="Roboto Mono"/>
                <a:sym typeface="Roboto Mono"/>
              </a:rPr>
              <a:t>&lt;EU&gt;</a:t>
            </a:r>
            <a:r>
              <a:rPr lang="en-IE" sz="2300">
                <a:latin typeface="Roboto Mono"/>
                <a:ea typeface="Roboto Mono"/>
                <a:cs typeface="Roboto Mono"/>
                <a:sym typeface="Roboto Mono"/>
              </a:rPr>
              <a:t> .</a:t>
            </a:r>
            <a:endParaRPr sz="2300">
              <a:latin typeface="Roboto Mono"/>
              <a:ea typeface="Roboto Mono"/>
              <a:cs typeface="Roboto Mono"/>
              <a:sym typeface="Roboto Mono"/>
            </a:endParaRPr>
          </a:p>
          <a:p>
            <a:pPr indent="0" lvl="0" marL="0" rtl="0" algn="l">
              <a:spcBef>
                <a:spcPts val="0"/>
              </a:spcBef>
              <a:spcAft>
                <a:spcPts val="0"/>
              </a:spcAft>
              <a:buNone/>
            </a:pPr>
            <a:r>
              <a:t/>
            </a:r>
            <a:endParaRPr sz="2300">
              <a:latin typeface="Roboto Mono"/>
              <a:ea typeface="Roboto Mono"/>
              <a:cs typeface="Roboto Mono"/>
              <a:sym typeface="Roboto Mono"/>
            </a:endParaRPr>
          </a:p>
          <a:p>
            <a:pPr indent="0" lvl="0" marL="0" rtl="0" algn="l">
              <a:spcBef>
                <a:spcPts val="0"/>
              </a:spcBef>
              <a:spcAft>
                <a:spcPts val="0"/>
              </a:spcAft>
              <a:buNone/>
            </a:pPr>
            <a:r>
              <a:rPr lang="en-IE" sz="2300">
                <a:solidFill>
                  <a:srgbClr val="3D85C6"/>
                </a:solidFill>
                <a:latin typeface="Roboto Mono"/>
                <a:ea typeface="Roboto Mono"/>
                <a:cs typeface="Roboto Mono"/>
                <a:sym typeface="Roboto Mono"/>
              </a:rPr>
              <a:t>&lt;Galway&gt;</a:t>
            </a:r>
            <a:r>
              <a:rPr lang="en-IE" sz="2300">
                <a:latin typeface="Roboto Mono"/>
                <a:ea typeface="Roboto Mono"/>
                <a:cs typeface="Roboto Mono"/>
                <a:sym typeface="Roboto Mono"/>
              </a:rPr>
              <a:t> </a:t>
            </a:r>
            <a:r>
              <a:rPr lang="en-IE" sz="2300">
                <a:solidFill>
                  <a:srgbClr val="CC0000"/>
                </a:solidFill>
                <a:latin typeface="Roboto Mono"/>
                <a:ea typeface="Roboto Mono"/>
                <a:cs typeface="Roboto Mono"/>
                <a:sym typeface="Roboto Mono"/>
              </a:rPr>
              <a:t>a</a:t>
            </a:r>
            <a:r>
              <a:rPr lang="en-IE" sz="2300">
                <a:latin typeface="Roboto Mono"/>
                <a:ea typeface="Roboto Mono"/>
                <a:cs typeface="Roboto Mono"/>
                <a:sym typeface="Roboto Mono"/>
              </a:rPr>
              <a:t> </a:t>
            </a:r>
            <a:r>
              <a:rPr lang="en-IE" sz="2300">
                <a:solidFill>
                  <a:srgbClr val="3D85C6"/>
                </a:solidFill>
                <a:latin typeface="Roboto Mono"/>
                <a:ea typeface="Roboto Mono"/>
                <a:cs typeface="Roboto Mono"/>
                <a:sym typeface="Roboto Mono"/>
              </a:rPr>
              <a:t>&lt;City&gt;</a:t>
            </a:r>
            <a:r>
              <a:rPr lang="en-IE" sz="2300">
                <a:latin typeface="Roboto Mono"/>
                <a:ea typeface="Roboto Mono"/>
                <a:cs typeface="Roboto Mono"/>
                <a:sym typeface="Roboto Mono"/>
              </a:rPr>
              <a:t> ;</a:t>
            </a:r>
            <a:endParaRPr sz="2300">
              <a:latin typeface="Roboto Mono"/>
              <a:ea typeface="Roboto Mono"/>
              <a:cs typeface="Roboto Mono"/>
              <a:sym typeface="Roboto Mono"/>
            </a:endParaRPr>
          </a:p>
          <a:p>
            <a:pPr indent="0" lvl="0" marL="0" rtl="0" algn="l">
              <a:spcBef>
                <a:spcPts val="0"/>
              </a:spcBef>
              <a:spcAft>
                <a:spcPts val="0"/>
              </a:spcAft>
              <a:buNone/>
            </a:pPr>
            <a:r>
              <a:rPr lang="en-IE" sz="2300">
                <a:latin typeface="Roboto Mono"/>
                <a:ea typeface="Roboto Mono"/>
                <a:cs typeface="Roboto Mono"/>
                <a:sym typeface="Roboto Mono"/>
              </a:rPr>
              <a:t>  </a:t>
            </a:r>
            <a:r>
              <a:rPr lang="en-IE" sz="2300">
                <a:solidFill>
                  <a:srgbClr val="3D85C6"/>
                </a:solidFill>
                <a:latin typeface="Roboto Mono"/>
                <a:ea typeface="Roboto Mono"/>
                <a:cs typeface="Roboto Mono"/>
                <a:sym typeface="Roboto Mono"/>
              </a:rPr>
              <a:t>&lt;locatedIn&gt;</a:t>
            </a:r>
            <a:r>
              <a:rPr lang="en-IE" sz="2300">
                <a:latin typeface="Roboto Mono"/>
                <a:ea typeface="Roboto Mono"/>
                <a:cs typeface="Roboto Mono"/>
                <a:sym typeface="Roboto Mono"/>
              </a:rPr>
              <a:t> </a:t>
            </a:r>
            <a:r>
              <a:rPr lang="en-IE" sz="2300">
                <a:solidFill>
                  <a:srgbClr val="3D85C6"/>
                </a:solidFill>
                <a:latin typeface="Roboto Mono"/>
                <a:ea typeface="Roboto Mono"/>
                <a:cs typeface="Roboto Mono"/>
                <a:sym typeface="Roboto Mono"/>
              </a:rPr>
              <a:t>&lt;Ireland&gt;</a:t>
            </a:r>
            <a:r>
              <a:rPr lang="en-IE" sz="2300">
                <a:latin typeface="Roboto Mono"/>
                <a:ea typeface="Roboto Mono"/>
                <a:cs typeface="Roboto Mono"/>
                <a:sym typeface="Roboto Mono"/>
              </a:rPr>
              <a:t> .</a:t>
            </a:r>
            <a:endParaRPr sz="2300">
              <a:latin typeface="Roboto Mono"/>
              <a:ea typeface="Roboto Mono"/>
              <a:cs typeface="Roboto Mono"/>
              <a:sym typeface="Roboto Mono"/>
            </a:endParaRPr>
          </a:p>
          <a:p>
            <a:pPr indent="0" lvl="0" marL="0" rtl="0" algn="l">
              <a:spcBef>
                <a:spcPts val="0"/>
              </a:spcBef>
              <a:spcAft>
                <a:spcPts val="0"/>
              </a:spcAft>
              <a:buNone/>
            </a:pPr>
            <a:r>
              <a:t/>
            </a:r>
            <a:endParaRPr sz="2300">
              <a:latin typeface="Roboto Mono"/>
              <a:ea typeface="Roboto Mono"/>
              <a:cs typeface="Roboto Mono"/>
              <a:sym typeface="Roboto Mono"/>
            </a:endParaRPr>
          </a:p>
        </p:txBody>
      </p:sp>
      <p:sp>
        <p:nvSpPr>
          <p:cNvPr id="563" name="Google Shape;563;p52"/>
          <p:cNvSpPr/>
          <p:nvPr/>
        </p:nvSpPr>
        <p:spPr>
          <a:xfrm>
            <a:off x="6002500" y="3917525"/>
            <a:ext cx="6002700" cy="214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2300">
                <a:solidFill>
                  <a:srgbClr val="A64D79"/>
                </a:solidFill>
                <a:latin typeface="Roboto Mono"/>
                <a:ea typeface="Roboto Mono"/>
                <a:cs typeface="Roboto Mono"/>
                <a:sym typeface="Roboto Mono"/>
              </a:rPr>
              <a:t>ASK</a:t>
            </a:r>
            <a:r>
              <a:rPr lang="en-IE" sz="2300">
                <a:solidFill>
                  <a:schemeClr val="dk1"/>
                </a:solidFill>
                <a:latin typeface="Roboto Mono"/>
                <a:ea typeface="Roboto Mono"/>
                <a:cs typeface="Roboto Mono"/>
                <a:sym typeface="Roboto Mono"/>
              </a:rPr>
              <a:t> {</a:t>
            </a:r>
            <a:endParaRPr sz="2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IE" sz="2300">
                <a:solidFill>
                  <a:schemeClr val="dk1"/>
                </a:solidFill>
                <a:latin typeface="Roboto Mono"/>
                <a:ea typeface="Roboto Mono"/>
                <a:cs typeface="Roboto Mono"/>
                <a:sym typeface="Roboto Mono"/>
              </a:rPr>
              <a:t>  </a:t>
            </a:r>
            <a:r>
              <a:rPr lang="en-IE" sz="2300">
                <a:solidFill>
                  <a:srgbClr val="3D85C6"/>
                </a:solidFill>
                <a:latin typeface="Roboto Mono"/>
                <a:ea typeface="Roboto Mono"/>
                <a:cs typeface="Roboto Mono"/>
                <a:sym typeface="Roboto Mono"/>
              </a:rPr>
              <a:t>&lt;Galway&gt;</a:t>
            </a:r>
            <a:r>
              <a:rPr lang="en-IE" sz="2300">
                <a:solidFill>
                  <a:schemeClr val="dk1"/>
                </a:solidFill>
                <a:latin typeface="Roboto Mono"/>
                <a:ea typeface="Roboto Mono"/>
                <a:cs typeface="Roboto Mono"/>
                <a:sym typeface="Roboto Mono"/>
              </a:rPr>
              <a:t> </a:t>
            </a:r>
            <a:r>
              <a:rPr lang="en-IE" sz="2300">
                <a:solidFill>
                  <a:srgbClr val="3D85C6"/>
                </a:solidFill>
                <a:latin typeface="Roboto Mono"/>
                <a:ea typeface="Roboto Mono"/>
                <a:cs typeface="Roboto Mono"/>
                <a:sym typeface="Roboto Mono"/>
              </a:rPr>
              <a:t>&lt;locatedIn&gt;</a:t>
            </a:r>
            <a:r>
              <a:rPr lang="en-IE" sz="2300">
                <a:solidFill>
                  <a:schemeClr val="dk1"/>
                </a:solidFill>
                <a:latin typeface="Roboto Mono"/>
                <a:ea typeface="Roboto Mono"/>
                <a:cs typeface="Roboto Mono"/>
                <a:sym typeface="Roboto Mono"/>
              </a:rPr>
              <a:t> [</a:t>
            </a:r>
            <a:endParaRPr sz="2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IE" sz="2300">
                <a:solidFill>
                  <a:schemeClr val="dk1"/>
                </a:solidFill>
                <a:latin typeface="Roboto Mono"/>
                <a:ea typeface="Roboto Mono"/>
                <a:cs typeface="Roboto Mono"/>
                <a:sym typeface="Roboto Mono"/>
              </a:rPr>
              <a:t>    </a:t>
            </a:r>
            <a:r>
              <a:rPr lang="en-IE" sz="2300">
                <a:solidFill>
                  <a:srgbClr val="3D85C6"/>
                </a:solidFill>
                <a:latin typeface="Roboto Mono"/>
                <a:ea typeface="Roboto Mono"/>
                <a:cs typeface="Roboto Mono"/>
                <a:sym typeface="Roboto Mono"/>
              </a:rPr>
              <a:t>&lt;memberOf&gt;</a:t>
            </a:r>
            <a:r>
              <a:rPr lang="en-IE" sz="2300">
                <a:solidFill>
                  <a:schemeClr val="dk1"/>
                </a:solidFill>
                <a:latin typeface="Roboto Mono"/>
                <a:ea typeface="Roboto Mono"/>
                <a:cs typeface="Roboto Mono"/>
                <a:sym typeface="Roboto Mono"/>
              </a:rPr>
              <a:t> </a:t>
            </a:r>
            <a:r>
              <a:rPr lang="en-IE" sz="2300">
                <a:solidFill>
                  <a:srgbClr val="3D85C6"/>
                </a:solidFill>
                <a:latin typeface="Roboto Mono"/>
                <a:ea typeface="Roboto Mono"/>
                <a:cs typeface="Roboto Mono"/>
                <a:sym typeface="Roboto Mono"/>
              </a:rPr>
              <a:t>&lt;EU&gt;</a:t>
            </a:r>
            <a:r>
              <a:rPr lang="en-IE" sz="2300">
                <a:solidFill>
                  <a:schemeClr val="dk1"/>
                </a:solidFill>
                <a:latin typeface="Roboto Mono"/>
                <a:ea typeface="Roboto Mono"/>
                <a:cs typeface="Roboto Mono"/>
                <a:sym typeface="Roboto Mono"/>
              </a:rPr>
              <a:t> ]</a:t>
            </a:r>
            <a:endParaRPr sz="2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IE" sz="2300">
                <a:solidFill>
                  <a:schemeClr val="dk1"/>
                </a:solidFill>
                <a:latin typeface="Roboto Mono"/>
                <a:ea typeface="Roboto Mono"/>
                <a:cs typeface="Roboto Mono"/>
                <a:sym typeface="Roboto Mono"/>
              </a:rPr>
              <a:t>}</a:t>
            </a:r>
            <a:endParaRPr sz="2300">
              <a:solidFill>
                <a:schemeClr val="dk1"/>
              </a:solidFill>
              <a:latin typeface="Roboto Mono"/>
              <a:ea typeface="Roboto Mono"/>
              <a:cs typeface="Roboto Mono"/>
              <a:sym typeface="Roboto Mono"/>
            </a:endParaRPr>
          </a:p>
        </p:txBody>
      </p:sp>
      <p:sp>
        <p:nvSpPr>
          <p:cNvPr id="564" name="Google Shape;564;p52"/>
          <p:cNvSpPr/>
          <p:nvPr/>
        </p:nvSpPr>
        <p:spPr>
          <a:xfrm>
            <a:off x="8087475" y="1215450"/>
            <a:ext cx="2758200" cy="832200"/>
          </a:xfrm>
          <a:prstGeom prst="ellipse">
            <a:avLst/>
          </a:prstGeom>
          <a:solidFill>
            <a:srgbClr val="52D0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latin typeface="Calibri"/>
                <a:ea typeface="Calibri"/>
                <a:cs typeface="Calibri"/>
                <a:sym typeface="Calibri"/>
              </a:rPr>
              <a:t>RDF Data Model</a:t>
            </a:r>
            <a:endParaRPr sz="2100">
              <a:latin typeface="Calibri"/>
              <a:ea typeface="Calibri"/>
              <a:cs typeface="Calibri"/>
              <a:sym typeface="Calibri"/>
            </a:endParaRPr>
          </a:p>
        </p:txBody>
      </p:sp>
      <p:cxnSp>
        <p:nvCxnSpPr>
          <p:cNvPr id="565" name="Google Shape;565;p52"/>
          <p:cNvCxnSpPr/>
          <p:nvPr/>
        </p:nvCxnSpPr>
        <p:spPr>
          <a:xfrm flipH="1">
            <a:off x="6198975" y="1631550"/>
            <a:ext cx="1888500" cy="733800"/>
          </a:xfrm>
          <a:prstGeom prst="straightConnector1">
            <a:avLst/>
          </a:prstGeom>
          <a:noFill/>
          <a:ln cap="flat" cmpd="sng" w="76200">
            <a:solidFill>
              <a:schemeClr val="dk2"/>
            </a:solidFill>
            <a:prstDash val="solid"/>
            <a:round/>
            <a:headEnd len="med" w="med" type="none"/>
            <a:tailEnd len="med" w="med" type="triangle"/>
          </a:ln>
        </p:spPr>
      </p:cxnSp>
      <p:sp>
        <p:nvSpPr>
          <p:cNvPr id="566" name="Google Shape;566;p52"/>
          <p:cNvSpPr/>
          <p:nvPr/>
        </p:nvSpPr>
        <p:spPr>
          <a:xfrm>
            <a:off x="1040600" y="4214725"/>
            <a:ext cx="2758200" cy="832200"/>
          </a:xfrm>
          <a:prstGeom prst="ellipse">
            <a:avLst/>
          </a:prstGeom>
          <a:solidFill>
            <a:srgbClr val="52D0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100">
                <a:latin typeface="Calibri"/>
                <a:ea typeface="Calibri"/>
                <a:cs typeface="Calibri"/>
                <a:sym typeface="Calibri"/>
              </a:rPr>
              <a:t>SPARQL Query</a:t>
            </a:r>
            <a:endParaRPr sz="2100">
              <a:latin typeface="Calibri"/>
              <a:ea typeface="Calibri"/>
              <a:cs typeface="Calibri"/>
              <a:sym typeface="Calibri"/>
            </a:endParaRPr>
          </a:p>
        </p:txBody>
      </p:sp>
      <p:cxnSp>
        <p:nvCxnSpPr>
          <p:cNvPr id="567" name="Google Shape;567;p52"/>
          <p:cNvCxnSpPr>
            <a:stCxn id="566" idx="6"/>
          </p:cNvCxnSpPr>
          <p:nvPr/>
        </p:nvCxnSpPr>
        <p:spPr>
          <a:xfrm>
            <a:off x="3798800" y="4630825"/>
            <a:ext cx="1623900" cy="4836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Labs</a:t>
            </a:r>
            <a:endParaRPr/>
          </a:p>
        </p:txBody>
      </p:sp>
      <p:sp>
        <p:nvSpPr>
          <p:cNvPr id="258" name="Google Shape;258;p17"/>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Labs will take place on Mondays 9-11 am</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Lab tutors:</a:t>
            </a:r>
            <a:endParaRPr/>
          </a:p>
          <a:p>
            <a:pPr indent="-406400" lvl="0" marL="457200" rtl="0" algn="l">
              <a:spcBef>
                <a:spcPts val="1000"/>
              </a:spcBef>
              <a:spcAft>
                <a:spcPts val="0"/>
              </a:spcAft>
              <a:buSzPts val="2800"/>
              <a:buChar char="•"/>
            </a:pPr>
            <a:r>
              <a:rPr lang="en-IE"/>
              <a:t>Samira Korani</a:t>
            </a:r>
            <a:endParaRPr/>
          </a:p>
          <a:p>
            <a:pPr indent="-406400" lvl="0" marL="457200" rtl="0" algn="l">
              <a:spcBef>
                <a:spcPts val="0"/>
              </a:spcBef>
              <a:spcAft>
                <a:spcPts val="0"/>
              </a:spcAft>
              <a:buSzPts val="2800"/>
              <a:buChar char="•"/>
            </a:pPr>
            <a:r>
              <a:rPr lang="en-IE"/>
              <a:t>Shubhanker Banerjee</a:t>
            </a:r>
            <a:endParaRPr/>
          </a:p>
        </p:txBody>
      </p:sp>
      <p:sp>
        <p:nvSpPr>
          <p:cNvPr id="259" name="Google Shape;259;p17"/>
          <p:cNvSpPr txBox="1"/>
          <p:nvPr/>
        </p:nvSpPr>
        <p:spPr>
          <a:xfrm>
            <a:off x="6738900" y="5136575"/>
            <a:ext cx="1823100" cy="3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1900">
                <a:latin typeface="Calibri"/>
                <a:ea typeface="Calibri"/>
                <a:cs typeface="Calibri"/>
                <a:sym typeface="Calibri"/>
              </a:rPr>
              <a:t>Samira Korani</a:t>
            </a:r>
            <a:endParaRPr sz="1900">
              <a:latin typeface="Calibri"/>
              <a:ea typeface="Calibri"/>
              <a:cs typeface="Calibri"/>
              <a:sym typeface="Calibri"/>
            </a:endParaRPr>
          </a:p>
        </p:txBody>
      </p:sp>
      <p:sp>
        <p:nvSpPr>
          <p:cNvPr id="260" name="Google Shape;260;p17"/>
          <p:cNvSpPr txBox="1"/>
          <p:nvPr/>
        </p:nvSpPr>
        <p:spPr>
          <a:xfrm>
            <a:off x="9177988" y="5136575"/>
            <a:ext cx="1823100" cy="3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sz="1900">
                <a:latin typeface="Calibri"/>
                <a:ea typeface="Calibri"/>
                <a:cs typeface="Calibri"/>
                <a:sym typeface="Calibri"/>
              </a:rPr>
              <a:t>Shubhanker Banerjee</a:t>
            </a:r>
            <a:endParaRPr sz="1900">
              <a:latin typeface="Calibri"/>
              <a:ea typeface="Calibri"/>
              <a:cs typeface="Calibri"/>
              <a:sym typeface="Calibri"/>
            </a:endParaRPr>
          </a:p>
        </p:txBody>
      </p:sp>
      <p:pic>
        <p:nvPicPr>
          <p:cNvPr id="261" name="Google Shape;261;p17"/>
          <p:cNvPicPr preferRelativeResize="0"/>
          <p:nvPr/>
        </p:nvPicPr>
        <p:blipFill>
          <a:blip r:embed="rId3">
            <a:alphaModFix/>
          </a:blip>
          <a:stretch>
            <a:fillRect/>
          </a:stretch>
        </p:blipFill>
        <p:spPr>
          <a:xfrm>
            <a:off x="6781825" y="3106813"/>
            <a:ext cx="1504950" cy="1952625"/>
          </a:xfrm>
          <a:prstGeom prst="rect">
            <a:avLst/>
          </a:prstGeom>
          <a:noFill/>
          <a:ln>
            <a:noFill/>
          </a:ln>
        </p:spPr>
      </p:pic>
      <p:pic>
        <p:nvPicPr>
          <p:cNvPr id="262" name="Google Shape;262;p17"/>
          <p:cNvPicPr preferRelativeResize="0"/>
          <p:nvPr/>
        </p:nvPicPr>
        <p:blipFill>
          <a:blip r:embed="rId4">
            <a:alphaModFix/>
          </a:blip>
          <a:stretch>
            <a:fillRect/>
          </a:stretch>
        </p:blipFill>
        <p:spPr>
          <a:xfrm>
            <a:off x="9178000" y="3107538"/>
            <a:ext cx="1504800" cy="19512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3"/>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Logic and Inference</a:t>
            </a:r>
            <a:endParaRPr/>
          </a:p>
        </p:txBody>
      </p:sp>
      <p:sp>
        <p:nvSpPr>
          <p:cNvPr id="574" name="Google Shape;574;p53"/>
          <p:cNvSpPr/>
          <p:nvPr/>
        </p:nvSpPr>
        <p:spPr>
          <a:xfrm>
            <a:off x="4095175" y="1690825"/>
            <a:ext cx="1215600" cy="1103100"/>
          </a:xfrm>
          <a:prstGeom prst="ellipse">
            <a:avLst/>
          </a:prstGeom>
          <a:solidFill>
            <a:srgbClr val="52D0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Co Galway</a:t>
            </a:r>
            <a:endParaRPr sz="1800">
              <a:latin typeface="Calibri"/>
              <a:ea typeface="Calibri"/>
              <a:cs typeface="Calibri"/>
              <a:sym typeface="Calibri"/>
            </a:endParaRPr>
          </a:p>
        </p:txBody>
      </p:sp>
      <p:sp>
        <p:nvSpPr>
          <p:cNvPr id="575" name="Google Shape;575;p53"/>
          <p:cNvSpPr/>
          <p:nvPr/>
        </p:nvSpPr>
        <p:spPr>
          <a:xfrm>
            <a:off x="7648050" y="2078425"/>
            <a:ext cx="1215600" cy="1103100"/>
          </a:xfrm>
          <a:prstGeom prst="ellipse">
            <a:avLst/>
          </a:prstGeom>
          <a:solidFill>
            <a:srgbClr val="52D0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Ireland</a:t>
            </a:r>
            <a:endParaRPr sz="1800">
              <a:latin typeface="Calibri"/>
              <a:ea typeface="Calibri"/>
              <a:cs typeface="Calibri"/>
              <a:sym typeface="Calibri"/>
            </a:endParaRPr>
          </a:p>
        </p:txBody>
      </p:sp>
      <p:cxnSp>
        <p:nvCxnSpPr>
          <p:cNvPr id="576" name="Google Shape;576;p53"/>
          <p:cNvCxnSpPr>
            <a:stCxn id="574" idx="6"/>
            <a:endCxn id="575" idx="2"/>
          </p:cNvCxnSpPr>
          <p:nvPr/>
        </p:nvCxnSpPr>
        <p:spPr>
          <a:xfrm>
            <a:off x="5310775" y="2242375"/>
            <a:ext cx="2337300" cy="387600"/>
          </a:xfrm>
          <a:prstGeom prst="straightConnector1">
            <a:avLst/>
          </a:prstGeom>
          <a:noFill/>
          <a:ln cap="flat" cmpd="sng" w="38100">
            <a:solidFill>
              <a:schemeClr val="dk2"/>
            </a:solidFill>
            <a:prstDash val="solid"/>
            <a:round/>
            <a:headEnd len="med" w="med" type="none"/>
            <a:tailEnd len="med" w="med" type="triangle"/>
          </a:ln>
        </p:spPr>
      </p:cxnSp>
      <p:sp>
        <p:nvSpPr>
          <p:cNvPr id="577" name="Google Shape;577;p53"/>
          <p:cNvSpPr txBox="1"/>
          <p:nvPr/>
        </p:nvSpPr>
        <p:spPr>
          <a:xfrm>
            <a:off x="5637875" y="2496375"/>
            <a:ext cx="1215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sz="1700">
                <a:latin typeface="Calibri"/>
                <a:ea typeface="Calibri"/>
                <a:cs typeface="Calibri"/>
                <a:sym typeface="Calibri"/>
              </a:rPr>
              <a:t>locatedIn</a:t>
            </a:r>
            <a:endParaRPr sz="1700">
              <a:latin typeface="Calibri"/>
              <a:ea typeface="Calibri"/>
              <a:cs typeface="Calibri"/>
              <a:sym typeface="Calibri"/>
            </a:endParaRPr>
          </a:p>
        </p:txBody>
      </p:sp>
      <p:sp>
        <p:nvSpPr>
          <p:cNvPr id="578" name="Google Shape;578;p53"/>
          <p:cNvSpPr/>
          <p:nvPr/>
        </p:nvSpPr>
        <p:spPr>
          <a:xfrm>
            <a:off x="10250050" y="3577175"/>
            <a:ext cx="1215600" cy="1103100"/>
          </a:xfrm>
          <a:prstGeom prst="ellipse">
            <a:avLst/>
          </a:prstGeom>
          <a:solidFill>
            <a:srgbClr val="52D0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EU</a:t>
            </a:r>
            <a:endParaRPr sz="1800">
              <a:latin typeface="Calibri"/>
              <a:ea typeface="Calibri"/>
              <a:cs typeface="Calibri"/>
              <a:sym typeface="Calibri"/>
            </a:endParaRPr>
          </a:p>
        </p:txBody>
      </p:sp>
      <p:cxnSp>
        <p:nvCxnSpPr>
          <p:cNvPr id="579" name="Google Shape;579;p53"/>
          <p:cNvCxnSpPr>
            <a:stCxn id="575" idx="5"/>
            <a:endCxn id="578" idx="1"/>
          </p:cNvCxnSpPr>
          <p:nvPr/>
        </p:nvCxnSpPr>
        <p:spPr>
          <a:xfrm>
            <a:off x="8685630" y="3019980"/>
            <a:ext cx="1742400" cy="718800"/>
          </a:xfrm>
          <a:prstGeom prst="straightConnector1">
            <a:avLst/>
          </a:prstGeom>
          <a:noFill/>
          <a:ln cap="flat" cmpd="sng" w="38100">
            <a:solidFill>
              <a:schemeClr val="dk2"/>
            </a:solidFill>
            <a:prstDash val="solid"/>
            <a:round/>
            <a:headEnd len="med" w="med" type="none"/>
            <a:tailEnd len="med" w="med" type="triangle"/>
          </a:ln>
        </p:spPr>
      </p:cxnSp>
      <p:sp>
        <p:nvSpPr>
          <p:cNvPr id="580" name="Google Shape;580;p53"/>
          <p:cNvSpPr txBox="1"/>
          <p:nvPr/>
        </p:nvSpPr>
        <p:spPr>
          <a:xfrm>
            <a:off x="9315100" y="2901200"/>
            <a:ext cx="1215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sz="1700">
                <a:latin typeface="Calibri"/>
                <a:ea typeface="Calibri"/>
                <a:cs typeface="Calibri"/>
                <a:sym typeface="Calibri"/>
              </a:rPr>
              <a:t>memberOf</a:t>
            </a:r>
            <a:endParaRPr sz="1700">
              <a:latin typeface="Calibri"/>
              <a:ea typeface="Calibri"/>
              <a:cs typeface="Calibri"/>
              <a:sym typeface="Calibri"/>
            </a:endParaRPr>
          </a:p>
        </p:txBody>
      </p:sp>
      <p:sp>
        <p:nvSpPr>
          <p:cNvPr id="581" name="Google Shape;581;p53"/>
          <p:cNvSpPr/>
          <p:nvPr/>
        </p:nvSpPr>
        <p:spPr>
          <a:xfrm>
            <a:off x="965800" y="2629975"/>
            <a:ext cx="1215600" cy="1103100"/>
          </a:xfrm>
          <a:prstGeom prst="ellipse">
            <a:avLst/>
          </a:prstGeom>
          <a:solidFill>
            <a:srgbClr val="52D0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800">
                <a:latin typeface="Calibri"/>
                <a:ea typeface="Calibri"/>
                <a:cs typeface="Calibri"/>
                <a:sym typeface="Calibri"/>
              </a:rPr>
              <a:t>Tuam</a:t>
            </a:r>
            <a:endParaRPr sz="1800">
              <a:latin typeface="Calibri"/>
              <a:ea typeface="Calibri"/>
              <a:cs typeface="Calibri"/>
              <a:sym typeface="Calibri"/>
            </a:endParaRPr>
          </a:p>
        </p:txBody>
      </p:sp>
      <p:cxnSp>
        <p:nvCxnSpPr>
          <p:cNvPr id="582" name="Google Shape;582;p53"/>
          <p:cNvCxnSpPr>
            <a:endCxn id="574" idx="2"/>
          </p:cNvCxnSpPr>
          <p:nvPr/>
        </p:nvCxnSpPr>
        <p:spPr>
          <a:xfrm flipH="1" rot="10800000">
            <a:off x="2003275" y="2242375"/>
            <a:ext cx="2091900" cy="549000"/>
          </a:xfrm>
          <a:prstGeom prst="straightConnector1">
            <a:avLst/>
          </a:prstGeom>
          <a:noFill/>
          <a:ln cap="flat" cmpd="sng" w="38100">
            <a:solidFill>
              <a:schemeClr val="dk2"/>
            </a:solidFill>
            <a:prstDash val="solid"/>
            <a:round/>
            <a:headEnd len="med" w="med" type="none"/>
            <a:tailEnd len="med" w="med" type="triangle"/>
          </a:ln>
        </p:spPr>
      </p:cxnSp>
      <p:sp>
        <p:nvSpPr>
          <p:cNvPr id="583" name="Google Shape;583;p53"/>
          <p:cNvSpPr txBox="1"/>
          <p:nvPr/>
        </p:nvSpPr>
        <p:spPr>
          <a:xfrm>
            <a:off x="2592675" y="2629975"/>
            <a:ext cx="1215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sz="1700">
                <a:latin typeface="Calibri"/>
                <a:ea typeface="Calibri"/>
                <a:cs typeface="Calibri"/>
                <a:sym typeface="Calibri"/>
              </a:rPr>
              <a:t>locatedIn</a:t>
            </a:r>
            <a:endParaRPr sz="1700">
              <a:latin typeface="Calibri"/>
              <a:ea typeface="Calibri"/>
              <a:cs typeface="Calibri"/>
              <a:sym typeface="Calibri"/>
            </a:endParaRPr>
          </a:p>
        </p:txBody>
      </p:sp>
      <p:cxnSp>
        <p:nvCxnSpPr>
          <p:cNvPr id="584" name="Google Shape;584;p53"/>
          <p:cNvCxnSpPr>
            <a:stCxn id="581" idx="5"/>
            <a:endCxn id="575" idx="3"/>
          </p:cNvCxnSpPr>
          <p:nvPr/>
        </p:nvCxnSpPr>
        <p:spPr>
          <a:xfrm rot="-5400000">
            <a:off x="4638880" y="384330"/>
            <a:ext cx="551700" cy="5822700"/>
          </a:xfrm>
          <a:prstGeom prst="curvedConnector3">
            <a:avLst>
              <a:gd fmla="val -72443" name="adj1"/>
            </a:avLst>
          </a:prstGeom>
          <a:noFill/>
          <a:ln cap="flat" cmpd="sng" w="38100">
            <a:solidFill>
              <a:schemeClr val="dk2"/>
            </a:solidFill>
            <a:prstDash val="dash"/>
            <a:round/>
            <a:headEnd len="med" w="med" type="none"/>
            <a:tailEnd len="med" w="med" type="triangle"/>
          </a:ln>
        </p:spPr>
      </p:cxnSp>
      <p:sp>
        <p:nvSpPr>
          <p:cNvPr id="585" name="Google Shape;585;p53"/>
          <p:cNvSpPr txBox="1"/>
          <p:nvPr/>
        </p:nvSpPr>
        <p:spPr>
          <a:xfrm>
            <a:off x="4247575" y="4069925"/>
            <a:ext cx="1215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sz="1700">
                <a:latin typeface="Calibri"/>
                <a:ea typeface="Calibri"/>
                <a:cs typeface="Calibri"/>
                <a:sym typeface="Calibri"/>
              </a:rPr>
              <a:t>locatedIn?</a:t>
            </a:r>
            <a:endParaRPr sz="1700">
              <a:latin typeface="Calibri"/>
              <a:ea typeface="Calibri"/>
              <a:cs typeface="Calibri"/>
              <a:sym typeface="Calibri"/>
            </a:endParaRPr>
          </a:p>
        </p:txBody>
      </p:sp>
      <p:sp>
        <p:nvSpPr>
          <p:cNvPr id="586" name="Google Shape;586;p53"/>
          <p:cNvSpPr/>
          <p:nvPr/>
        </p:nvSpPr>
        <p:spPr>
          <a:xfrm>
            <a:off x="4715125" y="4948800"/>
            <a:ext cx="3833400" cy="718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000">
                <a:solidFill>
                  <a:schemeClr val="lt1"/>
                </a:solidFill>
                <a:latin typeface="Calibri"/>
                <a:ea typeface="Calibri"/>
                <a:cs typeface="Calibri"/>
                <a:sym typeface="Calibri"/>
              </a:rPr>
              <a:t>Deductive approaches (rules)</a:t>
            </a:r>
            <a:endParaRPr sz="2000">
              <a:solidFill>
                <a:schemeClr val="lt1"/>
              </a:solidFill>
              <a:latin typeface="Calibri"/>
              <a:ea typeface="Calibri"/>
              <a:cs typeface="Calibri"/>
              <a:sym typeface="Calibri"/>
            </a:endParaRPr>
          </a:p>
        </p:txBody>
      </p:sp>
      <p:sp>
        <p:nvSpPr>
          <p:cNvPr id="587" name="Google Shape;587;p53"/>
          <p:cNvSpPr/>
          <p:nvPr/>
        </p:nvSpPr>
        <p:spPr>
          <a:xfrm>
            <a:off x="6790775" y="5546075"/>
            <a:ext cx="5036700" cy="718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000">
                <a:solidFill>
                  <a:schemeClr val="lt1"/>
                </a:solidFill>
                <a:latin typeface="Calibri"/>
                <a:ea typeface="Calibri"/>
                <a:cs typeface="Calibri"/>
                <a:sym typeface="Calibri"/>
              </a:rPr>
              <a:t>Inductive approaches (machine learning)</a:t>
            </a:r>
            <a:endParaRPr sz="20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Knowledge Graph Creation</a:t>
            </a:r>
            <a:endParaRPr/>
          </a:p>
        </p:txBody>
      </p:sp>
      <p:sp>
        <p:nvSpPr>
          <p:cNvPr id="594" name="Google Shape;594;p54"/>
          <p:cNvSpPr/>
          <p:nvPr/>
        </p:nvSpPr>
        <p:spPr>
          <a:xfrm>
            <a:off x="617100" y="1823175"/>
            <a:ext cx="1318200" cy="1503000"/>
          </a:xfrm>
          <a:prstGeom prst="foldedCorner">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p:nvPr/>
        </p:nvSpPr>
        <p:spPr>
          <a:xfrm>
            <a:off x="1274375" y="2489800"/>
            <a:ext cx="1318200" cy="1503000"/>
          </a:xfrm>
          <a:prstGeom prst="foldedCorner">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p:nvPr/>
        </p:nvSpPr>
        <p:spPr>
          <a:xfrm>
            <a:off x="753600" y="3212525"/>
            <a:ext cx="1318200" cy="1503000"/>
          </a:xfrm>
          <a:prstGeom prst="foldedCorner">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p:nvPr/>
        </p:nvSpPr>
        <p:spPr>
          <a:xfrm>
            <a:off x="3291100" y="2599225"/>
            <a:ext cx="710700" cy="1196700"/>
          </a:xfrm>
          <a:prstGeom prst="rightArrow">
            <a:avLst>
              <a:gd fmla="val 50000" name="adj1"/>
              <a:gd fmla="val 50000" name="adj2"/>
            </a:avLst>
          </a:prstGeom>
          <a:solidFill>
            <a:srgbClr val="1491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a:off x="4665500" y="1785800"/>
            <a:ext cx="336600" cy="336600"/>
          </a:xfrm>
          <a:prstGeom prst="ellipse">
            <a:avLst/>
          </a:prstGeom>
          <a:solidFill>
            <a:srgbClr val="1798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4"/>
          <p:cNvSpPr/>
          <p:nvPr/>
        </p:nvSpPr>
        <p:spPr>
          <a:xfrm>
            <a:off x="6267125" y="2262625"/>
            <a:ext cx="336600" cy="336600"/>
          </a:xfrm>
          <a:prstGeom prst="ellipse">
            <a:avLst/>
          </a:prstGeom>
          <a:solidFill>
            <a:srgbClr val="1798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4"/>
          <p:cNvSpPr/>
          <p:nvPr/>
        </p:nvSpPr>
        <p:spPr>
          <a:xfrm>
            <a:off x="5624800" y="3029275"/>
            <a:ext cx="336600" cy="336600"/>
          </a:xfrm>
          <a:prstGeom prst="ellipse">
            <a:avLst/>
          </a:prstGeom>
          <a:solidFill>
            <a:srgbClr val="1798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4"/>
          <p:cNvSpPr/>
          <p:nvPr/>
        </p:nvSpPr>
        <p:spPr>
          <a:xfrm>
            <a:off x="4963775" y="4312975"/>
            <a:ext cx="336600" cy="336600"/>
          </a:xfrm>
          <a:prstGeom prst="ellipse">
            <a:avLst/>
          </a:prstGeom>
          <a:solidFill>
            <a:srgbClr val="1798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4"/>
          <p:cNvSpPr/>
          <p:nvPr/>
        </p:nvSpPr>
        <p:spPr>
          <a:xfrm>
            <a:off x="6603725" y="4512125"/>
            <a:ext cx="336600" cy="336600"/>
          </a:xfrm>
          <a:prstGeom prst="ellipse">
            <a:avLst/>
          </a:prstGeom>
          <a:solidFill>
            <a:srgbClr val="1798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 name="Google Shape;603;p54"/>
          <p:cNvCxnSpPr>
            <a:stCxn id="600" idx="1"/>
            <a:endCxn id="598" idx="5"/>
          </p:cNvCxnSpPr>
          <p:nvPr/>
        </p:nvCxnSpPr>
        <p:spPr>
          <a:xfrm rot="10800000">
            <a:off x="4952894" y="2072969"/>
            <a:ext cx="721200" cy="1005600"/>
          </a:xfrm>
          <a:prstGeom prst="straightConnector1">
            <a:avLst/>
          </a:prstGeom>
          <a:noFill/>
          <a:ln cap="flat" cmpd="sng" w="9525">
            <a:solidFill>
              <a:schemeClr val="dk2"/>
            </a:solidFill>
            <a:prstDash val="solid"/>
            <a:round/>
            <a:headEnd len="med" w="med" type="none"/>
            <a:tailEnd len="med" w="med" type="none"/>
          </a:ln>
        </p:spPr>
      </p:cxnSp>
      <p:cxnSp>
        <p:nvCxnSpPr>
          <p:cNvPr id="604" name="Google Shape;604;p54"/>
          <p:cNvCxnSpPr>
            <a:stCxn id="600" idx="7"/>
            <a:endCxn id="599" idx="3"/>
          </p:cNvCxnSpPr>
          <p:nvPr/>
        </p:nvCxnSpPr>
        <p:spPr>
          <a:xfrm flipH="1" rot="10800000">
            <a:off x="5912106" y="2549969"/>
            <a:ext cx="404400" cy="528600"/>
          </a:xfrm>
          <a:prstGeom prst="straightConnector1">
            <a:avLst/>
          </a:prstGeom>
          <a:noFill/>
          <a:ln cap="flat" cmpd="sng" w="9525">
            <a:solidFill>
              <a:schemeClr val="dk2"/>
            </a:solidFill>
            <a:prstDash val="solid"/>
            <a:round/>
            <a:headEnd len="med" w="med" type="none"/>
            <a:tailEnd len="med" w="med" type="none"/>
          </a:ln>
        </p:spPr>
      </p:cxnSp>
      <p:cxnSp>
        <p:nvCxnSpPr>
          <p:cNvPr id="605" name="Google Shape;605;p54"/>
          <p:cNvCxnSpPr>
            <a:stCxn id="600" idx="3"/>
            <a:endCxn id="601" idx="0"/>
          </p:cNvCxnSpPr>
          <p:nvPr/>
        </p:nvCxnSpPr>
        <p:spPr>
          <a:xfrm flipH="1">
            <a:off x="5131994" y="3316581"/>
            <a:ext cx="542100" cy="996300"/>
          </a:xfrm>
          <a:prstGeom prst="straightConnector1">
            <a:avLst/>
          </a:prstGeom>
          <a:noFill/>
          <a:ln cap="flat" cmpd="sng" w="9525">
            <a:solidFill>
              <a:schemeClr val="dk2"/>
            </a:solidFill>
            <a:prstDash val="solid"/>
            <a:round/>
            <a:headEnd len="med" w="med" type="none"/>
            <a:tailEnd len="med" w="med" type="none"/>
          </a:ln>
        </p:spPr>
      </p:cxnSp>
      <p:cxnSp>
        <p:nvCxnSpPr>
          <p:cNvPr id="606" name="Google Shape;606;p54"/>
          <p:cNvCxnSpPr>
            <a:stCxn id="600" idx="5"/>
            <a:endCxn id="602" idx="0"/>
          </p:cNvCxnSpPr>
          <p:nvPr/>
        </p:nvCxnSpPr>
        <p:spPr>
          <a:xfrm>
            <a:off x="5912106" y="3316581"/>
            <a:ext cx="859800" cy="1195500"/>
          </a:xfrm>
          <a:prstGeom prst="straightConnector1">
            <a:avLst/>
          </a:prstGeom>
          <a:noFill/>
          <a:ln cap="flat" cmpd="sng" w="9525">
            <a:solidFill>
              <a:schemeClr val="dk2"/>
            </a:solidFill>
            <a:prstDash val="solid"/>
            <a:round/>
            <a:headEnd len="med" w="med" type="none"/>
            <a:tailEnd len="med" w="med" type="none"/>
          </a:ln>
        </p:spPr>
      </p:cxnSp>
      <p:cxnSp>
        <p:nvCxnSpPr>
          <p:cNvPr id="607" name="Google Shape;607;p54"/>
          <p:cNvCxnSpPr>
            <a:stCxn id="601" idx="6"/>
            <a:endCxn id="602" idx="2"/>
          </p:cNvCxnSpPr>
          <p:nvPr/>
        </p:nvCxnSpPr>
        <p:spPr>
          <a:xfrm>
            <a:off x="5300375" y="4481275"/>
            <a:ext cx="1303500" cy="199200"/>
          </a:xfrm>
          <a:prstGeom prst="straightConnector1">
            <a:avLst/>
          </a:prstGeom>
          <a:noFill/>
          <a:ln cap="flat" cmpd="sng" w="9525">
            <a:solidFill>
              <a:schemeClr val="dk2"/>
            </a:solidFill>
            <a:prstDash val="solid"/>
            <a:round/>
            <a:headEnd len="med" w="med" type="none"/>
            <a:tailEnd len="med" w="med" type="none"/>
          </a:ln>
        </p:spPr>
      </p:cxnSp>
      <p:sp>
        <p:nvSpPr>
          <p:cNvPr id="608" name="Google Shape;608;p54"/>
          <p:cNvSpPr/>
          <p:nvPr/>
        </p:nvSpPr>
        <p:spPr>
          <a:xfrm>
            <a:off x="10028525" y="1736375"/>
            <a:ext cx="336600" cy="3366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4"/>
          <p:cNvSpPr/>
          <p:nvPr/>
        </p:nvSpPr>
        <p:spPr>
          <a:xfrm>
            <a:off x="8993625" y="3029275"/>
            <a:ext cx="336600" cy="3366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4"/>
          <p:cNvSpPr/>
          <p:nvPr/>
        </p:nvSpPr>
        <p:spPr>
          <a:xfrm>
            <a:off x="10950500" y="3646425"/>
            <a:ext cx="336600" cy="3366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4"/>
          <p:cNvSpPr/>
          <p:nvPr/>
        </p:nvSpPr>
        <p:spPr>
          <a:xfrm>
            <a:off x="10083800" y="4312975"/>
            <a:ext cx="336600" cy="3366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 name="Google Shape;612;p54"/>
          <p:cNvCxnSpPr>
            <a:stCxn id="608" idx="3"/>
            <a:endCxn id="609" idx="0"/>
          </p:cNvCxnSpPr>
          <p:nvPr/>
        </p:nvCxnSpPr>
        <p:spPr>
          <a:xfrm flipH="1">
            <a:off x="9161919" y="2023681"/>
            <a:ext cx="915900" cy="10056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54"/>
          <p:cNvCxnSpPr>
            <a:stCxn id="608" idx="5"/>
            <a:endCxn id="610" idx="0"/>
          </p:cNvCxnSpPr>
          <p:nvPr/>
        </p:nvCxnSpPr>
        <p:spPr>
          <a:xfrm>
            <a:off x="10315831" y="2023681"/>
            <a:ext cx="803100" cy="16227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54"/>
          <p:cNvCxnSpPr>
            <a:stCxn id="608" idx="4"/>
            <a:endCxn id="611" idx="0"/>
          </p:cNvCxnSpPr>
          <p:nvPr/>
        </p:nvCxnSpPr>
        <p:spPr>
          <a:xfrm>
            <a:off x="10196825" y="2072975"/>
            <a:ext cx="55200" cy="224010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54"/>
          <p:cNvCxnSpPr>
            <a:stCxn id="599" idx="6"/>
            <a:endCxn id="608" idx="2"/>
          </p:cNvCxnSpPr>
          <p:nvPr/>
        </p:nvCxnSpPr>
        <p:spPr>
          <a:xfrm flipH="1" rot="10800000">
            <a:off x="6603725" y="1904725"/>
            <a:ext cx="3424800" cy="526200"/>
          </a:xfrm>
          <a:prstGeom prst="straightConnector1">
            <a:avLst/>
          </a:prstGeom>
          <a:noFill/>
          <a:ln cap="flat" cmpd="sng" w="28575">
            <a:solidFill>
              <a:schemeClr val="dk2"/>
            </a:solidFill>
            <a:prstDash val="dot"/>
            <a:round/>
            <a:headEnd len="med" w="med" type="none"/>
            <a:tailEnd len="med" w="med" type="none"/>
          </a:ln>
        </p:spPr>
      </p:cxnSp>
      <p:cxnSp>
        <p:nvCxnSpPr>
          <p:cNvPr id="616" name="Google Shape;616;p54"/>
          <p:cNvCxnSpPr>
            <a:stCxn id="600" idx="6"/>
            <a:endCxn id="609" idx="2"/>
          </p:cNvCxnSpPr>
          <p:nvPr/>
        </p:nvCxnSpPr>
        <p:spPr>
          <a:xfrm>
            <a:off x="5961400" y="3197575"/>
            <a:ext cx="3032100" cy="0"/>
          </a:xfrm>
          <a:prstGeom prst="straightConnector1">
            <a:avLst/>
          </a:prstGeom>
          <a:noFill/>
          <a:ln cap="flat" cmpd="sng" w="28575">
            <a:solidFill>
              <a:schemeClr val="dk2"/>
            </a:solidFill>
            <a:prstDash val="dot"/>
            <a:round/>
            <a:headEnd len="med" w="med" type="none"/>
            <a:tailEnd len="med" w="med" type="none"/>
          </a:ln>
        </p:spPr>
      </p:cxnSp>
      <p:cxnSp>
        <p:nvCxnSpPr>
          <p:cNvPr id="617" name="Google Shape;617;p54"/>
          <p:cNvCxnSpPr>
            <a:endCxn id="611" idx="2"/>
          </p:cNvCxnSpPr>
          <p:nvPr/>
        </p:nvCxnSpPr>
        <p:spPr>
          <a:xfrm flipH="1" rot="10800000">
            <a:off x="6940400" y="4481275"/>
            <a:ext cx="3143400" cy="199200"/>
          </a:xfrm>
          <a:prstGeom prst="straightConnector1">
            <a:avLst/>
          </a:prstGeom>
          <a:noFill/>
          <a:ln cap="flat" cmpd="sng" w="28575">
            <a:solidFill>
              <a:schemeClr val="dk2"/>
            </a:solidFill>
            <a:prstDash val="dot"/>
            <a:round/>
            <a:headEnd len="med" w="med" type="none"/>
            <a:tailEnd len="med" w="med" type="none"/>
          </a:ln>
        </p:spPr>
      </p:cxnSp>
      <p:sp>
        <p:nvSpPr>
          <p:cNvPr id="618" name="Google Shape;618;p54"/>
          <p:cNvSpPr txBox="1"/>
          <p:nvPr/>
        </p:nvSpPr>
        <p:spPr>
          <a:xfrm>
            <a:off x="524550" y="5171425"/>
            <a:ext cx="1776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sz="2200">
                <a:latin typeface="Calibri"/>
                <a:ea typeface="Calibri"/>
                <a:cs typeface="Calibri"/>
                <a:sym typeface="Calibri"/>
              </a:rPr>
              <a:t>Text Corpora</a:t>
            </a:r>
            <a:endParaRPr sz="2200">
              <a:latin typeface="Calibri"/>
              <a:ea typeface="Calibri"/>
              <a:cs typeface="Calibri"/>
              <a:sym typeface="Calibri"/>
            </a:endParaRPr>
          </a:p>
        </p:txBody>
      </p:sp>
      <p:sp>
        <p:nvSpPr>
          <p:cNvPr id="619" name="Google Shape;619;p54"/>
          <p:cNvSpPr txBox="1"/>
          <p:nvPr/>
        </p:nvSpPr>
        <p:spPr>
          <a:xfrm>
            <a:off x="5063975" y="5002075"/>
            <a:ext cx="1776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sz="2200">
                <a:latin typeface="Calibri"/>
                <a:ea typeface="Calibri"/>
                <a:cs typeface="Calibri"/>
                <a:sym typeface="Calibri"/>
              </a:rPr>
              <a:t>Knowledge Graph</a:t>
            </a:r>
            <a:endParaRPr sz="2200">
              <a:latin typeface="Calibri"/>
              <a:ea typeface="Calibri"/>
              <a:cs typeface="Calibri"/>
              <a:sym typeface="Calibri"/>
            </a:endParaRPr>
          </a:p>
        </p:txBody>
      </p:sp>
      <p:sp>
        <p:nvSpPr>
          <p:cNvPr id="620" name="Google Shape;620;p54"/>
          <p:cNvSpPr txBox="1"/>
          <p:nvPr/>
        </p:nvSpPr>
        <p:spPr>
          <a:xfrm>
            <a:off x="9451775" y="5002075"/>
            <a:ext cx="1776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sz="2200">
                <a:latin typeface="Calibri"/>
                <a:ea typeface="Calibri"/>
                <a:cs typeface="Calibri"/>
                <a:sym typeface="Calibri"/>
              </a:rPr>
              <a:t>External Knowledge</a:t>
            </a:r>
            <a:endParaRPr sz="22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Knowledge Graphs in Application</a:t>
            </a:r>
            <a:endParaRPr/>
          </a:p>
        </p:txBody>
      </p:sp>
      <p:sp>
        <p:nvSpPr>
          <p:cNvPr id="627" name="Google Shape;627;p55"/>
          <p:cNvSpPr/>
          <p:nvPr/>
        </p:nvSpPr>
        <p:spPr>
          <a:xfrm>
            <a:off x="1316000" y="5221750"/>
            <a:ext cx="9768000" cy="750675"/>
          </a:xfrm>
          <a:prstGeom prst="flowChartMagneticDisk">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E" sz="2600">
                <a:latin typeface="Calibri"/>
                <a:ea typeface="Calibri"/>
                <a:cs typeface="Calibri"/>
                <a:sym typeface="Calibri"/>
              </a:rPr>
              <a:t>Knowledge Storage</a:t>
            </a:r>
            <a:endParaRPr b="1" sz="2600">
              <a:latin typeface="Calibri"/>
              <a:ea typeface="Calibri"/>
              <a:cs typeface="Calibri"/>
              <a:sym typeface="Calibri"/>
            </a:endParaRPr>
          </a:p>
        </p:txBody>
      </p:sp>
      <p:sp>
        <p:nvSpPr>
          <p:cNvPr id="628" name="Google Shape;628;p55"/>
          <p:cNvSpPr/>
          <p:nvPr/>
        </p:nvSpPr>
        <p:spPr>
          <a:xfrm>
            <a:off x="1473550" y="1822625"/>
            <a:ext cx="4550400" cy="32643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5"/>
          <p:cNvSpPr/>
          <p:nvPr/>
        </p:nvSpPr>
        <p:spPr>
          <a:xfrm>
            <a:off x="6435825" y="1898825"/>
            <a:ext cx="4550400" cy="31881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5"/>
          <p:cNvSpPr/>
          <p:nvPr/>
        </p:nvSpPr>
        <p:spPr>
          <a:xfrm>
            <a:off x="2140800" y="3537125"/>
            <a:ext cx="3234300" cy="1084200"/>
          </a:xfrm>
          <a:prstGeom prst="curvedUpArrow">
            <a:avLst>
              <a:gd fmla="val 25000" name="adj1"/>
              <a:gd fmla="val 50000" name="adj2"/>
              <a:gd fmla="val 25000" name="adj3"/>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5"/>
          <p:cNvSpPr/>
          <p:nvPr/>
        </p:nvSpPr>
        <p:spPr>
          <a:xfrm rot="10800000">
            <a:off x="2015175" y="2186175"/>
            <a:ext cx="3234300" cy="1084200"/>
          </a:xfrm>
          <a:prstGeom prst="curvedUpArrow">
            <a:avLst>
              <a:gd fmla="val 25000" name="adj1"/>
              <a:gd fmla="val 50000" name="adj2"/>
              <a:gd fmla="val 25000" name="adj3"/>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5"/>
          <p:cNvSpPr/>
          <p:nvPr/>
        </p:nvSpPr>
        <p:spPr>
          <a:xfrm>
            <a:off x="2599500" y="2286000"/>
            <a:ext cx="2316900" cy="4542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Quality Assurance</a:t>
            </a:r>
            <a:endParaRPr sz="1600">
              <a:latin typeface="Calibri"/>
              <a:ea typeface="Calibri"/>
              <a:cs typeface="Calibri"/>
              <a:sym typeface="Calibri"/>
            </a:endParaRPr>
          </a:p>
        </p:txBody>
      </p:sp>
      <p:sp>
        <p:nvSpPr>
          <p:cNvPr id="633" name="Google Shape;633;p55"/>
          <p:cNvSpPr/>
          <p:nvPr/>
        </p:nvSpPr>
        <p:spPr>
          <a:xfrm>
            <a:off x="2599500" y="2876350"/>
            <a:ext cx="2316900" cy="4542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Ontology Development</a:t>
            </a:r>
            <a:endParaRPr sz="1600">
              <a:latin typeface="Calibri"/>
              <a:ea typeface="Calibri"/>
              <a:cs typeface="Calibri"/>
              <a:sym typeface="Calibri"/>
            </a:endParaRPr>
          </a:p>
        </p:txBody>
      </p:sp>
      <p:sp>
        <p:nvSpPr>
          <p:cNvPr id="634" name="Google Shape;634;p55"/>
          <p:cNvSpPr/>
          <p:nvPr/>
        </p:nvSpPr>
        <p:spPr>
          <a:xfrm>
            <a:off x="2599500" y="3466700"/>
            <a:ext cx="2316900" cy="4542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Data Linking</a:t>
            </a:r>
            <a:endParaRPr sz="1600">
              <a:latin typeface="Calibri"/>
              <a:ea typeface="Calibri"/>
              <a:cs typeface="Calibri"/>
              <a:sym typeface="Calibri"/>
            </a:endParaRPr>
          </a:p>
        </p:txBody>
      </p:sp>
      <p:sp>
        <p:nvSpPr>
          <p:cNvPr id="635" name="Google Shape;635;p55"/>
          <p:cNvSpPr/>
          <p:nvPr/>
        </p:nvSpPr>
        <p:spPr>
          <a:xfrm>
            <a:off x="2599500" y="4057050"/>
            <a:ext cx="2316900" cy="4542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Data Lifting</a:t>
            </a:r>
            <a:endParaRPr sz="1600">
              <a:latin typeface="Calibri"/>
              <a:ea typeface="Calibri"/>
              <a:cs typeface="Calibri"/>
              <a:sym typeface="Calibri"/>
            </a:endParaRPr>
          </a:p>
        </p:txBody>
      </p:sp>
      <p:sp>
        <p:nvSpPr>
          <p:cNvPr id="636" name="Google Shape;636;p55"/>
          <p:cNvSpPr/>
          <p:nvPr/>
        </p:nvSpPr>
        <p:spPr>
          <a:xfrm>
            <a:off x="6959950" y="2269525"/>
            <a:ext cx="3531000" cy="1084200"/>
          </a:xfrm>
          <a:prstGeom prst="roundRect">
            <a:avLst>
              <a:gd fmla="val 16667" name="adj"/>
            </a:avLst>
          </a:prstGeom>
          <a:noFill/>
          <a:ln cap="flat" cmpd="sng" w="9525">
            <a:solidFill>
              <a:srgbClr val="44546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5"/>
          <p:cNvSpPr/>
          <p:nvPr/>
        </p:nvSpPr>
        <p:spPr>
          <a:xfrm>
            <a:off x="6959950" y="3613325"/>
            <a:ext cx="3531000" cy="1390500"/>
          </a:xfrm>
          <a:prstGeom prst="roundRect">
            <a:avLst>
              <a:gd fmla="val 16667" name="adj"/>
            </a:avLst>
          </a:prstGeom>
          <a:noFill/>
          <a:ln cap="flat" cmpd="sng" w="9525">
            <a:solidFill>
              <a:srgbClr val="44546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5"/>
          <p:cNvSpPr/>
          <p:nvPr/>
        </p:nvSpPr>
        <p:spPr>
          <a:xfrm>
            <a:off x="7562325" y="2383938"/>
            <a:ext cx="2316900" cy="365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Entity Summary</a:t>
            </a:r>
            <a:endParaRPr sz="1600">
              <a:latin typeface="Calibri"/>
              <a:ea typeface="Calibri"/>
              <a:cs typeface="Calibri"/>
              <a:sym typeface="Calibri"/>
            </a:endParaRPr>
          </a:p>
        </p:txBody>
      </p:sp>
      <p:sp>
        <p:nvSpPr>
          <p:cNvPr id="639" name="Google Shape;639;p55"/>
          <p:cNvSpPr/>
          <p:nvPr/>
        </p:nvSpPr>
        <p:spPr>
          <a:xfrm>
            <a:off x="7562325" y="2859289"/>
            <a:ext cx="2316900" cy="365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Graph Summary</a:t>
            </a:r>
            <a:endParaRPr sz="1600">
              <a:latin typeface="Calibri"/>
              <a:ea typeface="Calibri"/>
              <a:cs typeface="Calibri"/>
              <a:sym typeface="Calibri"/>
            </a:endParaRPr>
          </a:p>
        </p:txBody>
      </p:sp>
      <p:sp>
        <p:nvSpPr>
          <p:cNvPr id="640" name="Google Shape;640;p55"/>
          <p:cNvSpPr txBox="1"/>
          <p:nvPr/>
        </p:nvSpPr>
        <p:spPr>
          <a:xfrm>
            <a:off x="7562325" y="1866900"/>
            <a:ext cx="23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a:latin typeface="Calibri"/>
                <a:ea typeface="Calibri"/>
                <a:cs typeface="Calibri"/>
                <a:sym typeface="Calibri"/>
              </a:rPr>
              <a:t>Understanding</a:t>
            </a:r>
            <a:endParaRPr>
              <a:latin typeface="Calibri"/>
              <a:ea typeface="Calibri"/>
              <a:cs typeface="Calibri"/>
              <a:sym typeface="Calibri"/>
            </a:endParaRPr>
          </a:p>
        </p:txBody>
      </p:sp>
      <p:sp>
        <p:nvSpPr>
          <p:cNvPr id="641" name="Google Shape;641;p55"/>
          <p:cNvSpPr txBox="1"/>
          <p:nvPr/>
        </p:nvSpPr>
        <p:spPr>
          <a:xfrm>
            <a:off x="7567000" y="3304525"/>
            <a:ext cx="23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E">
                <a:latin typeface="Calibri"/>
                <a:ea typeface="Calibri"/>
                <a:cs typeface="Calibri"/>
                <a:sym typeface="Calibri"/>
              </a:rPr>
              <a:t>Exploitation</a:t>
            </a:r>
            <a:endParaRPr>
              <a:latin typeface="Calibri"/>
              <a:ea typeface="Calibri"/>
              <a:cs typeface="Calibri"/>
              <a:sym typeface="Calibri"/>
            </a:endParaRPr>
          </a:p>
        </p:txBody>
      </p:sp>
      <p:sp>
        <p:nvSpPr>
          <p:cNvPr id="642" name="Google Shape;642;p55"/>
          <p:cNvSpPr/>
          <p:nvPr/>
        </p:nvSpPr>
        <p:spPr>
          <a:xfrm>
            <a:off x="7567000" y="3671913"/>
            <a:ext cx="2316900" cy="365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Semantic Search</a:t>
            </a:r>
            <a:endParaRPr sz="1600">
              <a:latin typeface="Calibri"/>
              <a:ea typeface="Calibri"/>
              <a:cs typeface="Calibri"/>
              <a:sym typeface="Calibri"/>
            </a:endParaRPr>
          </a:p>
        </p:txBody>
      </p:sp>
      <p:sp>
        <p:nvSpPr>
          <p:cNvPr id="643" name="Google Shape;643;p55"/>
          <p:cNvSpPr/>
          <p:nvPr/>
        </p:nvSpPr>
        <p:spPr>
          <a:xfrm>
            <a:off x="7567000" y="4116713"/>
            <a:ext cx="2316900" cy="365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Query Generation</a:t>
            </a:r>
            <a:endParaRPr sz="1600">
              <a:latin typeface="Calibri"/>
              <a:ea typeface="Calibri"/>
              <a:cs typeface="Calibri"/>
              <a:sym typeface="Calibri"/>
            </a:endParaRPr>
          </a:p>
        </p:txBody>
      </p:sp>
      <p:sp>
        <p:nvSpPr>
          <p:cNvPr id="644" name="Google Shape;644;p55"/>
          <p:cNvSpPr/>
          <p:nvPr/>
        </p:nvSpPr>
        <p:spPr>
          <a:xfrm>
            <a:off x="7567000" y="4561514"/>
            <a:ext cx="2316900" cy="365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1600">
                <a:latin typeface="Calibri"/>
                <a:ea typeface="Calibri"/>
                <a:cs typeface="Calibri"/>
                <a:sym typeface="Calibri"/>
              </a:rPr>
              <a:t>Question Answering</a:t>
            </a:r>
            <a:endParaRPr sz="1600">
              <a:latin typeface="Calibri"/>
              <a:ea typeface="Calibri"/>
              <a:cs typeface="Calibri"/>
              <a:sym typeface="Calibri"/>
            </a:endParaRPr>
          </a:p>
        </p:txBody>
      </p:sp>
      <p:sp>
        <p:nvSpPr>
          <p:cNvPr id="645" name="Google Shape;645;p55"/>
          <p:cNvSpPr txBox="1"/>
          <p:nvPr/>
        </p:nvSpPr>
        <p:spPr>
          <a:xfrm>
            <a:off x="2196400" y="1435800"/>
            <a:ext cx="323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E" sz="1600">
                <a:latin typeface="Calibri"/>
                <a:ea typeface="Calibri"/>
                <a:cs typeface="Calibri"/>
                <a:sym typeface="Calibri"/>
              </a:rPr>
              <a:t>Knowledge Acquisition</a:t>
            </a:r>
            <a:endParaRPr b="1" sz="1600">
              <a:latin typeface="Calibri"/>
              <a:ea typeface="Calibri"/>
              <a:cs typeface="Calibri"/>
              <a:sym typeface="Calibri"/>
            </a:endParaRPr>
          </a:p>
        </p:txBody>
      </p:sp>
      <p:sp>
        <p:nvSpPr>
          <p:cNvPr id="646" name="Google Shape;646;p55"/>
          <p:cNvSpPr txBox="1"/>
          <p:nvPr/>
        </p:nvSpPr>
        <p:spPr>
          <a:xfrm>
            <a:off x="7091775" y="1435800"/>
            <a:ext cx="323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E" sz="1600">
                <a:latin typeface="Calibri"/>
                <a:ea typeface="Calibri"/>
                <a:cs typeface="Calibri"/>
                <a:sym typeface="Calibri"/>
              </a:rPr>
              <a:t>Knowledge Consumption</a:t>
            </a:r>
            <a:endParaRPr b="1" sz="16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6"/>
          <p:cNvSpPr txBox="1"/>
          <p:nvPr>
            <p:ph type="ctrTitle"/>
          </p:nvPr>
        </p:nvSpPr>
        <p:spPr>
          <a:xfrm>
            <a:off x="6779675" y="731124"/>
            <a:ext cx="5162100" cy="536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sz="8000"/>
              <a:t>Questions?</a:t>
            </a:r>
            <a:endParaRPr sz="8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Assessment</a:t>
            </a:r>
            <a:endParaRPr/>
          </a:p>
        </p:txBody>
      </p:sp>
      <p:sp>
        <p:nvSpPr>
          <p:cNvPr id="269" name="Google Shape;269;p18"/>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Two assignments account for 20% of the mark each (40% total)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Assignment 1: Released 12th September, due 10th October</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Assignment 2: Released 14th October, due 4th November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Exam</a:t>
            </a:r>
            <a:endParaRPr/>
          </a:p>
        </p:txBody>
      </p:sp>
      <p:sp>
        <p:nvSpPr>
          <p:cNvPr id="276" name="Google Shape;276;p19"/>
          <p:cNvSpPr txBox="1"/>
          <p:nvPr>
            <p:ph idx="1" type="body"/>
          </p:nvPr>
        </p:nvSpPr>
        <p:spPr>
          <a:xfrm>
            <a:off x="838200" y="1825625"/>
            <a:ext cx="10515600" cy="381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IE"/>
              <a:t>Exam will be standard written exam</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There is one past paper, plus an extra “mock” paper that I will release.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E"/>
              <a:t>Some material in this course is based on previous module DER5101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Course textbooks</a:t>
            </a:r>
            <a:endParaRPr/>
          </a:p>
        </p:txBody>
      </p:sp>
      <p:sp>
        <p:nvSpPr>
          <p:cNvPr id="283" name="Google Shape;283;p20"/>
          <p:cNvSpPr txBox="1"/>
          <p:nvPr>
            <p:ph idx="1" type="body"/>
          </p:nvPr>
        </p:nvSpPr>
        <p:spPr>
          <a:xfrm>
            <a:off x="903625" y="5020775"/>
            <a:ext cx="4781100" cy="870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sz="2400"/>
              <a:t>Hogan et al., Knowledge Graphs. Free at </a:t>
            </a:r>
            <a:r>
              <a:rPr lang="en-IE" sz="2400" u="sng">
                <a:solidFill>
                  <a:schemeClr val="hlink"/>
                </a:solidFill>
                <a:hlinkClick r:id="rId3"/>
              </a:rPr>
              <a:t>https://kgbook.org/</a:t>
            </a:r>
            <a:r>
              <a:rPr lang="en-IE" sz="2400"/>
              <a:t> </a:t>
            </a:r>
            <a:endParaRPr sz="2400"/>
          </a:p>
        </p:txBody>
      </p:sp>
      <p:pic>
        <p:nvPicPr>
          <p:cNvPr id="284" name="Google Shape;284;p20"/>
          <p:cNvPicPr preferRelativeResize="0"/>
          <p:nvPr/>
        </p:nvPicPr>
        <p:blipFill>
          <a:blip r:embed="rId4">
            <a:alphaModFix/>
          </a:blip>
          <a:stretch>
            <a:fillRect/>
          </a:stretch>
        </p:blipFill>
        <p:spPr>
          <a:xfrm>
            <a:off x="1897151" y="1404950"/>
            <a:ext cx="2969475" cy="3690625"/>
          </a:xfrm>
          <a:prstGeom prst="rect">
            <a:avLst/>
          </a:prstGeom>
          <a:noFill/>
          <a:ln>
            <a:noFill/>
          </a:ln>
        </p:spPr>
      </p:pic>
      <p:pic>
        <p:nvPicPr>
          <p:cNvPr id="285" name="Google Shape;285;p20"/>
          <p:cNvPicPr preferRelativeResize="0"/>
          <p:nvPr/>
        </p:nvPicPr>
        <p:blipFill>
          <a:blip r:embed="rId5">
            <a:alphaModFix/>
          </a:blip>
          <a:stretch>
            <a:fillRect/>
          </a:stretch>
        </p:blipFill>
        <p:spPr>
          <a:xfrm>
            <a:off x="7800575" y="1272450"/>
            <a:ext cx="2493450" cy="3748325"/>
          </a:xfrm>
          <a:prstGeom prst="rect">
            <a:avLst/>
          </a:prstGeom>
          <a:noFill/>
          <a:ln>
            <a:noFill/>
          </a:ln>
        </p:spPr>
      </p:pic>
      <p:sp>
        <p:nvSpPr>
          <p:cNvPr id="286" name="Google Shape;286;p20"/>
          <p:cNvSpPr txBox="1"/>
          <p:nvPr>
            <p:ph idx="1" type="body"/>
          </p:nvPr>
        </p:nvSpPr>
        <p:spPr>
          <a:xfrm>
            <a:off x="6096000" y="5020775"/>
            <a:ext cx="5750100" cy="870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IE" sz="2400"/>
              <a:t>Pan et al., Exploiting Linked Data and Knowledge Graphs in Large Organizations</a:t>
            </a:r>
            <a:endParaRPr sz="2400"/>
          </a:p>
          <a:p>
            <a:pPr indent="0" lvl="0" marL="0" rtl="0" algn="ctr">
              <a:spcBef>
                <a:spcPts val="1000"/>
              </a:spcBef>
              <a:spcAft>
                <a:spcPts val="0"/>
              </a:spcAft>
              <a:buNone/>
            </a:pPr>
            <a:r>
              <a:rPr lang="en-IE" sz="2400"/>
              <a:t>Available at NUI Galway Library</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1"/>
          <p:cNvSpPr txBox="1"/>
          <p:nvPr>
            <p:ph type="ctrTitle"/>
          </p:nvPr>
        </p:nvSpPr>
        <p:spPr>
          <a:xfrm>
            <a:off x="6732919" y="2273826"/>
            <a:ext cx="5162100" cy="22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Knowledge Graphs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IE"/>
              <a:t>Things, not strings</a:t>
            </a:r>
            <a:endParaRPr/>
          </a:p>
        </p:txBody>
      </p:sp>
      <p:sp>
        <p:nvSpPr>
          <p:cNvPr id="299" name="Google Shape;299;p22"/>
          <p:cNvSpPr/>
          <p:nvPr/>
        </p:nvSpPr>
        <p:spPr>
          <a:xfrm>
            <a:off x="972375" y="5983800"/>
            <a:ext cx="10266000" cy="65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800">
                <a:latin typeface="Calibri"/>
                <a:ea typeface="Calibri"/>
                <a:cs typeface="Calibri"/>
                <a:sym typeface="Calibri"/>
              </a:rPr>
              <a:t>Read </a:t>
            </a:r>
            <a:r>
              <a:rPr lang="en-IE" sz="1800" u="sng">
                <a:solidFill>
                  <a:schemeClr val="hlink"/>
                </a:solidFill>
                <a:latin typeface="Calibri"/>
                <a:ea typeface="Calibri"/>
                <a:cs typeface="Calibri"/>
                <a:sym typeface="Calibri"/>
                <a:hlinkClick r:id="rId3"/>
              </a:rPr>
              <a:t>https://blog.google/products/search/introducing-knowledge-graph-things-not/</a:t>
            </a:r>
            <a:r>
              <a:rPr lang="en-IE" sz="1800">
                <a:latin typeface="Calibri"/>
                <a:ea typeface="Calibri"/>
                <a:cs typeface="Calibri"/>
                <a:sym typeface="Calibri"/>
              </a:rPr>
              <a:t> </a:t>
            </a:r>
            <a:endParaRPr sz="1800">
              <a:latin typeface="Calibri"/>
              <a:ea typeface="Calibri"/>
              <a:cs typeface="Calibri"/>
              <a:sym typeface="Calibri"/>
            </a:endParaRPr>
          </a:p>
        </p:txBody>
      </p:sp>
      <p:pic>
        <p:nvPicPr>
          <p:cNvPr id="300" name="Google Shape;300;p22"/>
          <p:cNvPicPr preferRelativeResize="0"/>
          <p:nvPr/>
        </p:nvPicPr>
        <p:blipFill>
          <a:blip r:embed="rId4">
            <a:alphaModFix/>
          </a:blip>
          <a:stretch>
            <a:fillRect/>
          </a:stretch>
        </p:blipFill>
        <p:spPr>
          <a:xfrm>
            <a:off x="6096000" y="1487925"/>
            <a:ext cx="6154590" cy="3988174"/>
          </a:xfrm>
          <a:prstGeom prst="rect">
            <a:avLst/>
          </a:prstGeom>
          <a:noFill/>
          <a:ln>
            <a:noFill/>
          </a:ln>
        </p:spPr>
      </p:pic>
      <p:sp>
        <p:nvSpPr>
          <p:cNvPr id="301" name="Google Shape;301;p22"/>
          <p:cNvSpPr/>
          <p:nvPr/>
        </p:nvSpPr>
        <p:spPr>
          <a:xfrm>
            <a:off x="560975" y="1879275"/>
            <a:ext cx="3328500" cy="10752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E" sz="2700">
                <a:latin typeface="Calibri"/>
                <a:ea typeface="Calibri"/>
                <a:cs typeface="Calibri"/>
                <a:sym typeface="Calibri"/>
              </a:rPr>
              <a:t>Taj Mahal</a:t>
            </a:r>
            <a:endParaRPr sz="2700">
              <a:latin typeface="Calibri"/>
              <a:ea typeface="Calibri"/>
              <a:cs typeface="Calibri"/>
              <a:sym typeface="Calibri"/>
            </a:endParaRPr>
          </a:p>
        </p:txBody>
      </p:sp>
      <p:sp>
        <p:nvSpPr>
          <p:cNvPr id="302" name="Google Shape;302;p22"/>
          <p:cNvSpPr/>
          <p:nvPr/>
        </p:nvSpPr>
        <p:spPr>
          <a:xfrm>
            <a:off x="1972775" y="3697838"/>
            <a:ext cx="1916700" cy="15426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IE" sz="1900">
                <a:latin typeface="Merriweather"/>
                <a:ea typeface="Merriweather"/>
                <a:cs typeface="Merriweather"/>
                <a:sym typeface="Merriweather"/>
              </a:rPr>
              <a:t>blah blah blah </a:t>
            </a:r>
            <a:r>
              <a:rPr i="1" lang="en-IE" sz="1900">
                <a:solidFill>
                  <a:srgbClr val="FF0000"/>
                </a:solidFill>
                <a:latin typeface="Merriweather"/>
                <a:ea typeface="Merriweather"/>
                <a:cs typeface="Merriweather"/>
                <a:sym typeface="Merriweather"/>
              </a:rPr>
              <a:t>Taj Mahal </a:t>
            </a:r>
            <a:r>
              <a:rPr i="1" lang="en-IE" sz="1900">
                <a:latin typeface="Merriweather"/>
                <a:ea typeface="Merriweather"/>
                <a:cs typeface="Merriweather"/>
                <a:sym typeface="Merriweather"/>
              </a:rPr>
              <a:t>blah blah blah</a:t>
            </a:r>
            <a:endParaRPr i="1" sz="1900">
              <a:latin typeface="Merriweather"/>
              <a:ea typeface="Merriweather"/>
              <a:cs typeface="Merriweather"/>
              <a:sym typeface="Merriweather"/>
            </a:endParaRPr>
          </a:p>
        </p:txBody>
      </p:sp>
      <p:sp>
        <p:nvSpPr>
          <p:cNvPr id="303" name="Google Shape;303;p22"/>
          <p:cNvSpPr/>
          <p:nvPr/>
        </p:nvSpPr>
        <p:spPr>
          <a:xfrm>
            <a:off x="2947950" y="3142913"/>
            <a:ext cx="1916700" cy="15426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IE" sz="1900">
                <a:latin typeface="Merriweather"/>
                <a:ea typeface="Merriweather"/>
                <a:cs typeface="Merriweather"/>
                <a:sym typeface="Merriweather"/>
              </a:rPr>
              <a:t>blah blah blah </a:t>
            </a:r>
            <a:r>
              <a:rPr i="1" lang="en-IE" sz="1900">
                <a:solidFill>
                  <a:srgbClr val="FF0000"/>
                </a:solidFill>
                <a:latin typeface="Merriweather"/>
                <a:ea typeface="Merriweather"/>
                <a:cs typeface="Merriweather"/>
                <a:sym typeface="Merriweather"/>
              </a:rPr>
              <a:t>Taj Mahal </a:t>
            </a:r>
            <a:r>
              <a:rPr i="1" lang="en-IE" sz="1900">
                <a:latin typeface="Merriweather"/>
                <a:ea typeface="Merriweather"/>
                <a:cs typeface="Merriweather"/>
                <a:sym typeface="Merriweather"/>
              </a:rPr>
              <a:t>blah blah blah</a:t>
            </a:r>
            <a:endParaRPr i="1" sz="1900">
              <a:latin typeface="Merriweather"/>
              <a:ea typeface="Merriweather"/>
              <a:cs typeface="Merriweather"/>
              <a:sym typeface="Merriweather"/>
            </a:endParaRPr>
          </a:p>
        </p:txBody>
      </p:sp>
      <p:sp>
        <p:nvSpPr>
          <p:cNvPr id="304" name="Google Shape;304;p22"/>
          <p:cNvSpPr/>
          <p:nvPr/>
        </p:nvSpPr>
        <p:spPr>
          <a:xfrm>
            <a:off x="3359325" y="4118088"/>
            <a:ext cx="1916700" cy="15426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IE" sz="1900">
                <a:latin typeface="Merriweather"/>
                <a:ea typeface="Merriweather"/>
                <a:cs typeface="Merriweather"/>
                <a:sym typeface="Merriweather"/>
              </a:rPr>
              <a:t>blah blah blah </a:t>
            </a:r>
            <a:r>
              <a:rPr i="1" lang="en-IE" sz="1900">
                <a:solidFill>
                  <a:srgbClr val="FF0000"/>
                </a:solidFill>
                <a:latin typeface="Merriweather"/>
                <a:ea typeface="Merriweather"/>
                <a:cs typeface="Merriweather"/>
                <a:sym typeface="Merriweather"/>
              </a:rPr>
              <a:t>Taj Mahal </a:t>
            </a:r>
            <a:r>
              <a:rPr i="1" lang="en-IE" sz="1900">
                <a:latin typeface="Merriweather"/>
                <a:ea typeface="Merriweather"/>
                <a:cs typeface="Merriweather"/>
                <a:sym typeface="Merriweather"/>
              </a:rPr>
              <a:t>blah blah blah</a:t>
            </a:r>
            <a:endParaRPr i="1" sz="1900">
              <a:latin typeface="Merriweather"/>
              <a:ea typeface="Merriweather"/>
              <a:cs typeface="Merriweather"/>
              <a:sym typeface="Merriweather"/>
            </a:endParaRPr>
          </a:p>
        </p:txBody>
      </p:sp>
      <p:pic>
        <p:nvPicPr>
          <p:cNvPr id="305" name="Google Shape;305;p22"/>
          <p:cNvPicPr preferRelativeResize="0"/>
          <p:nvPr/>
        </p:nvPicPr>
        <p:blipFill>
          <a:blip r:embed="rId5">
            <a:alphaModFix/>
          </a:blip>
          <a:stretch>
            <a:fillRect/>
          </a:stretch>
        </p:blipFill>
        <p:spPr>
          <a:xfrm>
            <a:off x="5677575" y="1214875"/>
            <a:ext cx="3008275" cy="19780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